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69B4"/>
    <a:srgbClr val="EF7D00"/>
    <a:srgbClr val="AFCA0B"/>
    <a:srgbClr val="FF0066"/>
    <a:srgbClr val="D30073"/>
    <a:srgbClr val="9999FF"/>
    <a:srgbClr val="9900FF"/>
    <a:srgbClr val="9900CC"/>
    <a:srgbClr val="C99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1475F-406E-4110-ABAD-9FBA09BC773D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340FA-8C33-48A3-8FF9-F55A8A87B4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162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340FA-8C33-48A3-8FF9-F55A8A87B4D5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5817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05/03/2025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eps-etp-gassies@ugecam.assurance-maladi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890" y="1751330"/>
            <a:ext cx="4434579" cy="4079200"/>
          </a:xfrm>
          <a:prstGeom prst="rect">
            <a:avLst/>
          </a:prstGeom>
          <a:solidFill>
            <a:srgbClr val="0099CC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28464" y="1412776"/>
            <a:ext cx="4436326" cy="348962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2072680" y="141183"/>
            <a:ext cx="2490363" cy="1127577"/>
          </a:xfrm>
          <a:prstGeom prst="round2DiagRect">
            <a:avLst/>
          </a:prstGeom>
          <a:solidFill>
            <a:srgbClr val="EF7D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/>
              <a:t>Programme </a:t>
            </a:r>
            <a:r>
              <a:rPr lang="fr-FR" sz="1200" b="1" dirty="0"/>
              <a:t>global d’éducation thérapeutique </a:t>
            </a:r>
            <a:endParaRPr lang="fr-FR" sz="1200" dirty="0"/>
          </a:p>
          <a:p>
            <a:pPr algn="ctr"/>
            <a:r>
              <a:rPr lang="fr-FR" sz="1200" b="1" dirty="0"/>
              <a:t>du patient (</a:t>
            </a:r>
            <a:r>
              <a:rPr lang="fr-FR" sz="1200" b="1" dirty="0" smtClean="0"/>
              <a:t>ETP)</a:t>
            </a:r>
            <a:r>
              <a:rPr lang="fr-FR" sz="1200" dirty="0"/>
              <a:t> </a:t>
            </a:r>
            <a:r>
              <a:rPr lang="fr-FR" sz="1200" dirty="0" smtClean="0"/>
              <a:t>pour </a:t>
            </a:r>
            <a:r>
              <a:rPr lang="fr-FR" sz="1200" dirty="0"/>
              <a:t>le rétablissement des personnes avec troubles psychiques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25889" y="5872554"/>
            <a:ext cx="4434580" cy="1014516"/>
          </a:xfrm>
          <a:prstGeom prst="rect">
            <a:avLst/>
          </a:prstGeom>
          <a:solidFill>
            <a:srgbClr val="EF7D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040745" y="1412388"/>
            <a:ext cx="26681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Cap sur mon rétablissement !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8464" y="1916832"/>
            <a:ext cx="44345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4</a:t>
            </a:r>
            <a:r>
              <a:rPr lang="fr-FR" sz="1200" b="1" dirty="0" smtClean="0"/>
              <a:t> </a:t>
            </a:r>
            <a:r>
              <a:rPr lang="fr-FR" sz="1200" b="1" dirty="0"/>
              <a:t>séances </a:t>
            </a:r>
            <a:r>
              <a:rPr lang="fr-FR" sz="1200" dirty="0"/>
              <a:t> </a:t>
            </a:r>
            <a:endParaRPr lang="fr-FR" sz="1200" dirty="0" smtClean="0"/>
          </a:p>
          <a:p>
            <a:pPr algn="ctr"/>
            <a:endParaRPr lang="fr-FR" sz="1200" dirty="0"/>
          </a:p>
          <a:p>
            <a:r>
              <a:rPr lang="fr-FR" sz="1200" b="1" dirty="0"/>
              <a:t>Objectifs : </a:t>
            </a:r>
            <a:endParaRPr lang="fr-FR" sz="1200" dirty="0"/>
          </a:p>
          <a:p>
            <a:pPr marL="87313" lvl="0" indent="-87313">
              <a:buFont typeface="Arial" panose="020B0604020202020204" pitchFamily="34" charset="0"/>
              <a:buChar char="•"/>
            </a:pPr>
            <a:r>
              <a:rPr lang="fr-FR" sz="1200" dirty="0" smtClean="0"/>
              <a:t>Acquérir </a:t>
            </a:r>
            <a:r>
              <a:rPr lang="fr-FR" sz="1200" dirty="0"/>
              <a:t>des connaissances sur le processus de rétablissement</a:t>
            </a:r>
          </a:p>
          <a:p>
            <a:pPr marL="87313" lvl="0" indent="-87313">
              <a:buFont typeface="Arial" panose="020B0604020202020204" pitchFamily="34" charset="0"/>
              <a:buChar char="•"/>
            </a:pPr>
            <a:r>
              <a:rPr lang="fr-FR" sz="1200" dirty="0"/>
              <a:t>Prendre conscience de son pouvoir d'agir et favoriser l'espoir</a:t>
            </a:r>
          </a:p>
          <a:p>
            <a:pPr marL="87313" lvl="0" indent="-87313">
              <a:buFont typeface="Arial" panose="020B0604020202020204" pitchFamily="34" charset="0"/>
              <a:buChar char="•"/>
            </a:pPr>
            <a:r>
              <a:rPr lang="fr-FR" sz="1200" dirty="0"/>
              <a:t>Repérer les différentes ressources possibles afin de favoriser son </a:t>
            </a:r>
            <a:r>
              <a:rPr lang="fr-FR" sz="1200" dirty="0" smtClean="0"/>
              <a:t>rétablissement</a:t>
            </a:r>
            <a:endParaRPr lang="fr-FR" sz="1200" dirty="0"/>
          </a:p>
          <a:p>
            <a:r>
              <a:rPr lang="fr-FR" sz="1200" dirty="0"/>
              <a:t> </a:t>
            </a:r>
          </a:p>
          <a:p>
            <a:r>
              <a:rPr lang="fr-FR" sz="1200" b="1" dirty="0"/>
              <a:t>Animateurs : </a:t>
            </a:r>
            <a:endParaRPr lang="fr-FR" sz="1200" dirty="0"/>
          </a:p>
          <a:p>
            <a:r>
              <a:rPr lang="fr-FR" sz="1200" dirty="0"/>
              <a:t>Médiatrice santé pair, pairs-aidants bénévoles, infirmiers, assistante </a:t>
            </a:r>
            <a:r>
              <a:rPr lang="fr-FR" sz="1200" dirty="0" smtClean="0"/>
              <a:t>sociale</a:t>
            </a:r>
            <a:endParaRPr lang="fr-FR" sz="1200" dirty="0"/>
          </a:p>
          <a:p>
            <a:r>
              <a:rPr lang="fr-FR" sz="1200" dirty="0"/>
              <a:t> </a:t>
            </a:r>
          </a:p>
          <a:p>
            <a:r>
              <a:rPr lang="fr-FR" sz="1200" b="1" dirty="0"/>
              <a:t>Déroulé des séances :</a:t>
            </a: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Séance </a:t>
            </a:r>
            <a:r>
              <a:rPr lang="fr-FR" sz="1200" dirty="0"/>
              <a:t>1 : Le </a:t>
            </a:r>
            <a:r>
              <a:rPr lang="fr-FR" sz="1200" dirty="0" smtClean="0"/>
              <a:t>concept de rétablissement 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Séance 2 : Parcours de rétablissement : Freins et Ressources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Séance </a:t>
            </a:r>
            <a:r>
              <a:rPr lang="fr-FR" sz="1200" dirty="0"/>
              <a:t>3 : </a:t>
            </a:r>
            <a:r>
              <a:rPr lang="fr-FR" sz="1200" dirty="0" smtClean="0"/>
              <a:t>Handicap et projet de vie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Séance 4 : Bilan individuel et +/-Élaboration de mon </a:t>
            </a:r>
            <a:r>
              <a:rPr lang="fr-FR" sz="1200" dirty="0"/>
              <a:t>GPS (Guide Prévention et Soins)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96920" y="1412000"/>
            <a:ext cx="26793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Cap sur mon rétablissement !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6635" y="6028546"/>
            <a:ext cx="44363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j-lt"/>
              </a:rPr>
              <a:t>Pour toute demande d’information ou pour participer au programme d’ETP 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C2RP, parlez-en à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l’un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de vos soignants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référents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non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 vous pouvez nous contacter 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mail :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  <a:hlinkClick r:id="rId3"/>
              </a:rPr>
              <a:t>preps-etp-gassies@ugecam.assurance-maladie.fr</a:t>
            </a:r>
            <a:endParaRPr lang="fr-FR" sz="9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téléphone : 05 56 16 36 90 ou 05 56 16 37 10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347514"/>
            <a:ext cx="1800200" cy="63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190</Words>
  <Application>Microsoft Office PowerPoint</Application>
  <PresentationFormat>Format A4 (210 x 297 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GRAVELAT BENEDICTE (UGECAM AQUITAINE)</cp:lastModifiedBy>
  <cp:revision>46</cp:revision>
  <cp:lastPrinted>2021-05-27T07:21:22Z</cp:lastPrinted>
  <dcterms:created xsi:type="dcterms:W3CDTF">2021-02-18T10:27:08Z</dcterms:created>
  <dcterms:modified xsi:type="dcterms:W3CDTF">2025-03-05T10:20:29Z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