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  <a:srgbClr val="24A7D3"/>
    <a:srgbClr val="C9E9F4"/>
    <a:srgbClr val="AFCA0B"/>
    <a:srgbClr val="0099CC"/>
    <a:srgbClr val="11A0CF"/>
    <a:srgbClr val="EEF4CB"/>
    <a:srgbClr val="C9DFEF"/>
    <a:srgbClr val="D8007B"/>
    <a:srgbClr val="DB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9C41E-AD47-4082-A81C-54B1AE590158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1B3BF-0159-4140-AB67-983580F49B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8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Plaquette téléchargeable sur site internet C2RP.org et bientôt les plaquettes individuelles également disponible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32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09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58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3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84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00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2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33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9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24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8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C248-1408-43E9-BB1C-77C7AED67FD2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0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635179" y="1173989"/>
            <a:ext cx="2587221" cy="419487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50" b="1" dirty="0" smtClean="0">
                <a:solidFill>
                  <a:prstClr val="white"/>
                </a:solidFill>
              </a:rPr>
              <a:t>AIPSS </a:t>
            </a:r>
            <a:endParaRPr lang="fr-FR" sz="1050" b="1" dirty="0">
              <a:solidFill>
                <a:prstClr val="white"/>
              </a:solidFill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7157274" y="1173900"/>
            <a:ext cx="2635892" cy="419576"/>
            <a:chOff x="6792843" y="288731"/>
            <a:chExt cx="1489043" cy="384130"/>
          </a:xfrm>
          <a:solidFill>
            <a:srgbClr val="AFCA0B"/>
          </a:solidFill>
        </p:grpSpPr>
        <p:sp>
          <p:nvSpPr>
            <p:cNvPr id="21" name="Rectangle 20"/>
            <p:cNvSpPr/>
            <p:nvPr/>
          </p:nvSpPr>
          <p:spPr>
            <a:xfrm>
              <a:off x="679284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679284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 smtClean="0">
                  <a:solidFill>
                    <a:prstClr val="white"/>
                  </a:solidFill>
                </a:rPr>
                <a:t>HABILETES CONVERSATIONNELLES</a:t>
              </a:r>
              <a:endParaRPr lang="fr-FR" sz="105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090405" y="1765611"/>
            <a:ext cx="3503776" cy="3485570"/>
          </a:xfrm>
          <a:prstGeom prst="rect">
            <a:avLst/>
          </a:prstGeom>
          <a:solidFill>
            <a:srgbClr val="0069B4">
              <a:alpha val="21176"/>
            </a:srgbClr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</a:t>
            </a:r>
            <a:r>
              <a:rPr lang="fr-FR" sz="1050" dirty="0" smtClean="0">
                <a:solidFill>
                  <a:prstClr val="black"/>
                </a:solidFill>
              </a:rPr>
              <a:t>10 </a:t>
            </a:r>
            <a:r>
              <a:rPr lang="fr-FR" sz="1050" dirty="0">
                <a:solidFill>
                  <a:prstClr val="black"/>
                </a:solidFill>
              </a:rPr>
              <a:t>séances 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0069B4"/>
                </a:solidFill>
              </a:rPr>
              <a:t>Objectifs</a:t>
            </a:r>
            <a:r>
              <a:rPr lang="fr-FR" sz="1050" b="1" dirty="0">
                <a:solidFill>
                  <a:srgbClr val="0069B4"/>
                </a:solidFill>
              </a:rPr>
              <a:t> </a:t>
            </a:r>
            <a:r>
              <a:rPr lang="fr-FR" sz="1050" b="1" dirty="0" smtClean="0">
                <a:solidFill>
                  <a:srgbClr val="0069B4"/>
                </a:solidFill>
              </a:rPr>
              <a:t>: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E</a:t>
            </a:r>
            <a:r>
              <a:rPr lang="fr-FR" sz="1050" dirty="0" smtClean="0">
                <a:solidFill>
                  <a:prstClr val="black"/>
                </a:solidFill>
              </a:rPr>
              <a:t>valuer </a:t>
            </a:r>
            <a:r>
              <a:rPr lang="fr-FR" sz="1050" dirty="0">
                <a:solidFill>
                  <a:prstClr val="black"/>
                </a:solidFill>
              </a:rPr>
              <a:t>les déficits des performances cognitives et comportementales </a:t>
            </a:r>
            <a:r>
              <a:rPr lang="fr-FR" sz="1050" dirty="0" smtClean="0">
                <a:solidFill>
                  <a:prstClr val="black"/>
                </a:solidFill>
              </a:rPr>
              <a:t>dans les </a:t>
            </a:r>
            <a:r>
              <a:rPr lang="fr-FR" sz="1050" dirty="0">
                <a:solidFill>
                  <a:prstClr val="black"/>
                </a:solidFill>
              </a:rPr>
              <a:t>situations interpersonnelles </a:t>
            </a:r>
            <a:r>
              <a:rPr lang="fr-FR" sz="1050" dirty="0" smtClean="0">
                <a:solidFill>
                  <a:prstClr val="black"/>
                </a:solidFill>
              </a:rPr>
              <a:t>difficiles.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La </a:t>
            </a:r>
            <a:r>
              <a:rPr lang="fr-FR" sz="1050" dirty="0">
                <a:solidFill>
                  <a:prstClr val="black"/>
                </a:solidFill>
              </a:rPr>
              <a:t>personne confrontée à l’obstacle devra déterminer la nature du problème, trouver une solution appropriée et accomplir cette solution de façon socialement acceptée et </a:t>
            </a:r>
            <a:r>
              <a:rPr lang="fr-FR" sz="1050" dirty="0" smtClean="0">
                <a:solidFill>
                  <a:prstClr val="black"/>
                </a:solidFill>
              </a:rPr>
              <a:t>effective.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E</a:t>
            </a:r>
            <a:r>
              <a:rPr lang="fr-FR" sz="1050" dirty="0" smtClean="0">
                <a:solidFill>
                  <a:prstClr val="black"/>
                </a:solidFill>
              </a:rPr>
              <a:t>ntraînement </a:t>
            </a:r>
            <a:r>
              <a:rPr lang="fr-FR" sz="1050" dirty="0">
                <a:solidFill>
                  <a:prstClr val="black"/>
                </a:solidFill>
              </a:rPr>
              <a:t>à la résolution de problèmes </a:t>
            </a:r>
            <a:r>
              <a:rPr lang="fr-FR" sz="1050" dirty="0" smtClean="0">
                <a:solidFill>
                  <a:prstClr val="black"/>
                </a:solidFill>
              </a:rPr>
              <a:t>ayant pour </a:t>
            </a:r>
            <a:r>
              <a:rPr lang="fr-FR" sz="1050" dirty="0">
                <a:solidFill>
                  <a:prstClr val="black"/>
                </a:solidFill>
              </a:rPr>
              <a:t>objectif, </a:t>
            </a:r>
            <a:r>
              <a:rPr lang="fr-FR" sz="1050" dirty="0" smtClean="0">
                <a:solidFill>
                  <a:prstClr val="black"/>
                </a:solidFill>
              </a:rPr>
              <a:t>d’enseigner </a:t>
            </a:r>
            <a:r>
              <a:rPr lang="fr-FR" sz="1050" dirty="0">
                <a:solidFill>
                  <a:prstClr val="black"/>
                </a:solidFill>
              </a:rPr>
              <a:t>une méthode pour résoudre les situations interpersonnelles problématiques qui surviennent dans la vie de tous les </a:t>
            </a:r>
            <a:r>
              <a:rPr lang="fr-FR" sz="1050" dirty="0" smtClean="0">
                <a:solidFill>
                  <a:prstClr val="black"/>
                </a:solidFill>
              </a:rPr>
              <a:t>jours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Animateurs</a:t>
            </a:r>
            <a:r>
              <a:rPr lang="fr-FR" sz="1050" b="1" dirty="0" smtClean="0">
                <a:solidFill>
                  <a:srgbClr val="0069B4"/>
                </a:solidFill>
              </a:rPr>
              <a:t> </a:t>
            </a:r>
            <a:r>
              <a:rPr lang="fr-FR" sz="1050" b="1" dirty="0">
                <a:solidFill>
                  <a:srgbClr val="0069B4"/>
                </a:solidFill>
              </a:rPr>
              <a:t>: </a:t>
            </a:r>
          </a:p>
          <a:p>
            <a:r>
              <a:rPr lang="fr-FR" sz="1050" dirty="0" smtClean="0">
                <a:solidFill>
                  <a:prstClr val="black"/>
                </a:solidFill>
              </a:rPr>
              <a:t>     Infirmiers, neuropsychologues,  ergothérapeutes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30969" y="1765810"/>
            <a:ext cx="3288501" cy="3485570"/>
          </a:xfrm>
          <a:prstGeom prst="rect">
            <a:avLst/>
          </a:prstGeom>
          <a:solidFill>
            <a:srgbClr val="AFCA0B">
              <a:alpha val="21176"/>
            </a:srgbClr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</a:t>
            </a:r>
            <a:r>
              <a:rPr lang="fr-FR" sz="1050" dirty="0" smtClean="0">
                <a:solidFill>
                  <a:prstClr val="black"/>
                </a:solidFill>
              </a:rPr>
              <a:t>7 </a:t>
            </a:r>
            <a:r>
              <a:rPr lang="fr-FR" sz="1050" dirty="0">
                <a:solidFill>
                  <a:prstClr val="black"/>
                </a:solidFill>
              </a:rPr>
              <a:t>séances 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AFCA0B"/>
                </a:solidFill>
              </a:rPr>
              <a:t>Objectifs</a:t>
            </a:r>
            <a:r>
              <a:rPr lang="fr-FR" sz="1050" b="1" dirty="0">
                <a:solidFill>
                  <a:srgbClr val="AFCA0B"/>
                </a:solidFill>
              </a:rPr>
              <a:t> :</a:t>
            </a:r>
            <a:endParaRPr lang="fr-FR" sz="105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S’entrainer à nourrir une conversation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Avec des outils spécifiques pour savoir: reformulation, aborder un sujet, poser des questions, parler d’un domaine d’intérêt ou d’un domaine qu’on ne connait pas.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Support: jeux </a:t>
            </a:r>
            <a:r>
              <a:rPr lang="fr-FR" sz="1050" dirty="0" err="1">
                <a:solidFill>
                  <a:prstClr val="black"/>
                </a:solidFill>
              </a:rPr>
              <a:t>D</a:t>
            </a:r>
            <a:r>
              <a:rPr lang="fr-FR" sz="1050" dirty="0" err="1" smtClean="0">
                <a:solidFill>
                  <a:prstClr val="black"/>
                </a:solidFill>
              </a:rPr>
              <a:t>ixiludo</a:t>
            </a:r>
            <a:r>
              <a:rPr lang="fr-FR" sz="1050" dirty="0" smtClean="0">
                <a:solidFill>
                  <a:prstClr val="black"/>
                </a:solidFill>
              </a:rPr>
              <a:t> (outils d’ergothérapie).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 smtClean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 smtClean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AFCA0B"/>
                </a:solidFill>
              </a:rPr>
              <a:t>Animateurs</a:t>
            </a:r>
            <a:r>
              <a:rPr lang="fr-FR" sz="1050" b="1" dirty="0">
                <a:solidFill>
                  <a:srgbClr val="AFCA0B"/>
                </a:solidFill>
              </a:rPr>
              <a:t> : </a:t>
            </a:r>
            <a:endParaRPr lang="fr-FR" sz="1050" b="1" dirty="0" smtClean="0">
              <a:solidFill>
                <a:srgbClr val="AFCA0B"/>
              </a:solidFill>
            </a:endParaRPr>
          </a:p>
          <a:p>
            <a:r>
              <a:rPr lang="fr-FR" sz="1050" b="1" dirty="0">
                <a:solidFill>
                  <a:srgbClr val="AFCA0B"/>
                </a:solidFill>
              </a:rPr>
              <a:t> </a:t>
            </a:r>
            <a:r>
              <a:rPr lang="fr-FR" sz="1050" b="1" dirty="0" smtClean="0">
                <a:solidFill>
                  <a:srgbClr val="AFCA0B"/>
                </a:solidFill>
              </a:rPr>
              <a:t>     </a:t>
            </a:r>
            <a:r>
              <a:rPr lang="fr-FR" sz="1050" dirty="0" smtClean="0">
                <a:solidFill>
                  <a:prstClr val="black"/>
                </a:solidFill>
              </a:rPr>
              <a:t>Neuropsychologue, Ergothérapeute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 smtClean="0">
              <a:solidFill>
                <a:prstClr val="black"/>
              </a:solidFill>
            </a:endParaRPr>
          </a:p>
          <a:p>
            <a:endParaRPr lang="fr-FR" sz="1050" dirty="0" smtClean="0">
              <a:solidFill>
                <a:prstClr val="black"/>
              </a:solidFill>
            </a:endParaRPr>
          </a:p>
          <a:p>
            <a:endParaRPr lang="fr-FR" sz="1050" dirty="0" smtClean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28206" y="5876292"/>
            <a:ext cx="2367207" cy="899160"/>
          </a:xfrm>
          <a:prstGeom prst="rect">
            <a:avLst/>
          </a:prstGeom>
          <a:solidFill>
            <a:srgbClr val="0069B4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9609241" y="5982382"/>
            <a:ext cx="2601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prstClr val="white"/>
                </a:solidFill>
              </a:rPr>
              <a:t>Centre de la Tour de </a:t>
            </a:r>
            <a:r>
              <a:rPr lang="fr-FR" sz="1200" b="1" dirty="0" err="1">
                <a:solidFill>
                  <a:prstClr val="white"/>
                </a:solidFill>
              </a:rPr>
              <a:t>Gassies</a:t>
            </a:r>
            <a:endParaRPr lang="fr-FR" sz="1200" b="1" dirty="0">
              <a:solidFill>
                <a:prstClr val="white"/>
              </a:solidFill>
            </a:endParaRPr>
          </a:p>
          <a:p>
            <a:r>
              <a:rPr lang="fr-FR" sz="1200" b="1" dirty="0">
                <a:solidFill>
                  <a:prstClr val="white"/>
                </a:solidFill>
              </a:rPr>
              <a:t>Rue de la Tour de </a:t>
            </a:r>
            <a:r>
              <a:rPr lang="fr-FR" sz="1200" b="1" dirty="0" err="1">
                <a:solidFill>
                  <a:prstClr val="white"/>
                </a:solidFill>
              </a:rPr>
              <a:t>Gassies</a:t>
            </a:r>
            <a:endParaRPr lang="fr-FR" sz="1200" b="1" dirty="0">
              <a:solidFill>
                <a:prstClr val="white"/>
              </a:solidFill>
            </a:endParaRPr>
          </a:p>
          <a:p>
            <a:r>
              <a:rPr lang="fr-FR" sz="1200" b="1" dirty="0">
                <a:solidFill>
                  <a:prstClr val="white"/>
                </a:solidFill>
              </a:rPr>
              <a:t>33523 BRUGES Cedex</a:t>
            </a:r>
          </a:p>
          <a:p>
            <a:r>
              <a:rPr lang="fr-FR" sz="1200" b="1" dirty="0">
                <a:solidFill>
                  <a:prstClr val="white"/>
                </a:solidFill>
              </a:rPr>
              <a:t> 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9562214" y="5982382"/>
            <a:ext cx="0" cy="686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94" y="295376"/>
            <a:ext cx="1887311" cy="540965"/>
          </a:xfrm>
          <a:prstGeom prst="rect">
            <a:avLst/>
          </a:prstGeom>
        </p:spPr>
      </p:pic>
      <p:sp>
        <p:nvSpPr>
          <p:cNvPr id="36" name="Arrondir un rectangle avec un coin diagonal 3"/>
          <p:cNvSpPr/>
          <p:nvPr/>
        </p:nvSpPr>
        <p:spPr>
          <a:xfrm>
            <a:off x="2090405" y="171003"/>
            <a:ext cx="8708895" cy="792088"/>
          </a:xfrm>
          <a:prstGeom prst="round2DiagRect">
            <a:avLst/>
          </a:prstGeom>
          <a:solidFill>
            <a:srgbClr val="C000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500" b="1" dirty="0">
                <a:solidFill>
                  <a:prstClr val="white"/>
                </a:solidFill>
                <a:ea typeface="Calibri"/>
                <a:cs typeface="Arial"/>
              </a:rPr>
              <a:t>    </a:t>
            </a:r>
            <a:r>
              <a:rPr lang="fr-FR" sz="1500" b="1" dirty="0" smtClean="0">
                <a:solidFill>
                  <a:prstClr val="white"/>
                </a:solidFill>
                <a:ea typeface="Calibri"/>
                <a:cs typeface="Arial"/>
              </a:rPr>
              <a:t>Soins spécifiques pour les </a:t>
            </a:r>
            <a:r>
              <a:rPr lang="fr-FR" sz="1500" b="1" dirty="0" err="1" smtClean="0">
                <a:solidFill>
                  <a:prstClr val="white"/>
                </a:solidFill>
                <a:ea typeface="Calibri"/>
                <a:cs typeface="Arial"/>
              </a:rPr>
              <a:t>habiletées</a:t>
            </a:r>
            <a:r>
              <a:rPr lang="fr-FR" sz="1500" b="1" dirty="0" smtClean="0">
                <a:solidFill>
                  <a:prstClr val="white"/>
                </a:solidFill>
                <a:ea typeface="Calibri"/>
                <a:cs typeface="Arial"/>
              </a:rPr>
              <a:t> sociales</a:t>
            </a:r>
            <a:endParaRPr lang="fr-FR" sz="1500" b="1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/>
            <a:r>
              <a:rPr lang="fr-FR" sz="1500" dirty="0">
                <a:solidFill>
                  <a:prstClr val="white"/>
                </a:solidFill>
                <a:ea typeface="Calibri"/>
                <a:cs typeface="Arial"/>
              </a:rPr>
              <a:t>    pour le rétablissement des personnes avec troubles psychiques</a:t>
            </a:r>
            <a:endParaRPr lang="fr-FR" sz="15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07089" y="6037286"/>
            <a:ext cx="1676773" cy="577081"/>
          </a:xfrm>
          <a:prstGeom prst="rect">
            <a:avLst/>
          </a:prstGeom>
          <a:solidFill>
            <a:srgbClr val="AFCA0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b="1" dirty="0" smtClean="0">
                <a:solidFill>
                  <a:prstClr val="white"/>
                </a:solidFill>
              </a:rPr>
              <a:t>ANIMATEURS :</a:t>
            </a:r>
            <a:endParaRPr lang="fr-FR" sz="1200" b="1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83862" y="6037331"/>
            <a:ext cx="4047672" cy="577081"/>
          </a:xfrm>
          <a:prstGeom prst="rect">
            <a:avLst/>
          </a:prstGeom>
          <a:solidFill>
            <a:srgbClr val="AFCA0B">
              <a:alpha val="21176"/>
            </a:srgbClr>
          </a:solidFill>
        </p:spPr>
        <p:txBody>
          <a:bodyPr wrap="square" anchor="ctr">
            <a:spAutoFit/>
          </a:bodyPr>
          <a:lstStyle/>
          <a:p>
            <a:pPr algn="ctr"/>
            <a:endParaRPr lang="fr-FR" sz="1050" dirty="0" smtClean="0">
              <a:solidFill>
                <a:prstClr val="black"/>
              </a:solidFill>
            </a:endParaRPr>
          </a:p>
          <a:p>
            <a:pPr algn="ctr"/>
            <a:r>
              <a:rPr lang="fr-FR" sz="1050" dirty="0" smtClean="0">
                <a:solidFill>
                  <a:prstClr val="black"/>
                </a:solidFill>
              </a:rPr>
              <a:t>Neuropsychologues, infirmiers, ergothérapeutes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199</Words>
  <Application>Microsoft Office PowerPoint</Application>
  <PresentationFormat>Grand écran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Cnam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ROLLAND JULIE (UGECAM AQUITAINE)</dc:creator>
  <cp:lastModifiedBy>GRAVELAT BENEDICTE (UGECAM AQUITAINE)</cp:lastModifiedBy>
  <cp:revision>35</cp:revision>
  <dcterms:created xsi:type="dcterms:W3CDTF">2024-05-28T11:13:45Z</dcterms:created>
  <dcterms:modified xsi:type="dcterms:W3CDTF">2025-03-05T11:01:03Z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