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D9B28B"/>
    <a:srgbClr val="0069B4"/>
    <a:srgbClr val="EF7D00"/>
    <a:srgbClr val="AFCA0B"/>
    <a:srgbClr val="FF0066"/>
    <a:srgbClr val="0099CC"/>
    <a:srgbClr val="D30073"/>
    <a:srgbClr val="99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reps-etp-gassies@ugecam.assurance-maladie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rondir un rectangle avec un coin diagonal 26"/>
          <p:cNvSpPr/>
          <p:nvPr/>
        </p:nvSpPr>
        <p:spPr>
          <a:xfrm>
            <a:off x="108027" y="5989722"/>
            <a:ext cx="4455016" cy="823654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dirty="0"/>
          </a:p>
        </p:txBody>
      </p:sp>
      <p:sp>
        <p:nvSpPr>
          <p:cNvPr id="3" name="Rectangle 2"/>
          <p:cNvSpPr/>
          <p:nvPr/>
        </p:nvSpPr>
        <p:spPr>
          <a:xfrm>
            <a:off x="125890" y="1294775"/>
            <a:ext cx="4434579" cy="4648101"/>
          </a:xfrm>
          <a:prstGeom prst="rect">
            <a:avLst/>
          </a:prstGeom>
          <a:solidFill>
            <a:srgbClr val="0069B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38746" y="1069999"/>
            <a:ext cx="4436326" cy="348962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2343179" y="92581"/>
            <a:ext cx="2219864" cy="917372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Programme </a:t>
            </a:r>
            <a:r>
              <a:rPr lang="fr-FR" sz="1200" b="1" dirty="0"/>
              <a:t>global d’éducation thérapeutique </a:t>
            </a:r>
            <a:endParaRPr lang="fr-FR" sz="1200" dirty="0"/>
          </a:p>
          <a:p>
            <a:pPr algn="ctr"/>
            <a:r>
              <a:rPr lang="fr-FR" sz="1200" b="1" dirty="0"/>
              <a:t>du patient (</a:t>
            </a:r>
            <a:r>
              <a:rPr lang="fr-FR" sz="1200" b="1" dirty="0" smtClean="0"/>
              <a:t>ETP)</a:t>
            </a:r>
            <a:r>
              <a:rPr lang="fr-FR" sz="1200" dirty="0"/>
              <a:t> </a:t>
            </a:r>
            <a:r>
              <a:rPr lang="fr-FR" sz="1200" dirty="0" smtClean="0"/>
              <a:t>pour </a:t>
            </a:r>
            <a:r>
              <a:rPr lang="fr-FR" sz="1200" dirty="0"/>
              <a:t>le rétablissement des personnes avec troubles psychiques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5737" y="1073418"/>
            <a:ext cx="25544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Mes proches et mes aidants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86921" y="1058554"/>
            <a:ext cx="25544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Mes proches et mes aidants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6635" y="6028546"/>
            <a:ext cx="44363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j-lt"/>
              </a:rPr>
              <a:t>Pour toute demande d’information ou pour participer au programme d’ETP 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C2RP, parlez-en à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l’un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de vos soignants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référents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non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 vous pouvez nous contacter 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mail :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  <a:hlinkClick r:id="rId2"/>
              </a:rPr>
              <a:t>preps-etp-gassies@ugecam.assurance-maladie.fr</a:t>
            </a:r>
            <a:endParaRPr lang="fr-FR" sz="9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téléphone : 05 56 16 36 90 ou 05 56 16 37 10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3" y="148213"/>
            <a:ext cx="1747530" cy="616492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125890" y="1411972"/>
            <a:ext cx="44345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11 </a:t>
            </a:r>
            <a:r>
              <a:rPr lang="fr-FR" sz="1000" b="1" dirty="0"/>
              <a:t>séances de groupe </a:t>
            </a:r>
          </a:p>
          <a:p>
            <a:r>
              <a:rPr lang="fr-FR" sz="1000" dirty="0"/>
              <a:t> </a:t>
            </a:r>
            <a:endParaRPr lang="fr-FR" sz="800" dirty="0"/>
          </a:p>
          <a:p>
            <a:r>
              <a:rPr lang="fr-FR" sz="1000" b="1" u="sng" dirty="0">
                <a:solidFill>
                  <a:srgbClr val="0069B4"/>
                </a:solidFill>
              </a:rPr>
              <a:t>Objectifs : </a:t>
            </a:r>
          </a:p>
          <a:p>
            <a:pPr marL="88900" lvl="0" indent="-88900">
              <a:buFont typeface="Arial" panose="020B0604020202020204" pitchFamily="34" charset="0"/>
              <a:buChar char="•"/>
            </a:pPr>
            <a:r>
              <a:rPr lang="fr-FR" sz="1000" dirty="0"/>
              <a:t>Permettre aux proches- aidants de mieux comprendre le trouble psychique (schizophrénie </a:t>
            </a:r>
            <a:r>
              <a:rPr lang="fr-FR" sz="1000" dirty="0" smtClean="0"/>
              <a:t>, trouble bipolaire</a:t>
            </a:r>
            <a:r>
              <a:rPr lang="fr-FR" sz="1000" dirty="0"/>
              <a:t> </a:t>
            </a:r>
            <a:r>
              <a:rPr lang="fr-FR" sz="1000" dirty="0" smtClean="0"/>
              <a:t>ou trouble anxieux)</a:t>
            </a:r>
            <a:endParaRPr lang="fr-FR" sz="1000" dirty="0"/>
          </a:p>
          <a:p>
            <a:pPr marL="88900" lvl="0" indent="-88900">
              <a:buFont typeface="Arial" panose="020B0604020202020204" pitchFamily="34" charset="0"/>
              <a:buChar char="•"/>
            </a:pPr>
            <a:r>
              <a:rPr lang="fr-FR" sz="1000" dirty="0"/>
              <a:t>Identifier les symptômes et les signes annonciateurs d’une rechute</a:t>
            </a:r>
          </a:p>
          <a:p>
            <a:pPr marL="88900" lvl="0" indent="-88900">
              <a:buFont typeface="Arial" panose="020B0604020202020204" pitchFamily="34" charset="0"/>
              <a:buChar char="•"/>
            </a:pPr>
            <a:r>
              <a:rPr lang="fr-FR" sz="1000" dirty="0"/>
              <a:t>Connaître </a:t>
            </a:r>
            <a:r>
              <a:rPr lang="fr-FR" sz="1000" dirty="0" smtClean="0"/>
              <a:t>les traitements </a:t>
            </a:r>
            <a:r>
              <a:rPr lang="fr-FR" sz="1000" dirty="0"/>
              <a:t>et </a:t>
            </a:r>
            <a:r>
              <a:rPr lang="fr-FR" sz="1000" dirty="0" smtClean="0"/>
              <a:t>leurs </a:t>
            </a:r>
            <a:r>
              <a:rPr lang="fr-FR" sz="1000" dirty="0"/>
              <a:t>effets</a:t>
            </a:r>
          </a:p>
          <a:p>
            <a:pPr marL="88900" lvl="0" indent="-88900">
              <a:buFont typeface="Arial" panose="020B0604020202020204" pitchFamily="34" charset="0"/>
              <a:buChar char="•"/>
            </a:pPr>
            <a:r>
              <a:rPr lang="fr-FR" sz="1000" dirty="0"/>
              <a:t>Acquérir des connaissances sur le processus de rétablissement</a:t>
            </a:r>
          </a:p>
          <a:p>
            <a:pPr marL="88900" lvl="0" indent="-88900">
              <a:buFont typeface="Arial" panose="020B0604020202020204" pitchFamily="34" charset="0"/>
              <a:buChar char="•"/>
            </a:pPr>
            <a:r>
              <a:rPr lang="fr-FR" sz="1000" dirty="0"/>
              <a:t>Aider à améliorer la qualité de vie et l'estime de soi en participant à l'équilibre intrafamilial</a:t>
            </a:r>
          </a:p>
          <a:p>
            <a:r>
              <a:rPr lang="fr-FR" sz="1000" dirty="0"/>
              <a:t> </a:t>
            </a:r>
            <a:endParaRPr lang="fr-FR" sz="800" dirty="0"/>
          </a:p>
          <a:p>
            <a:r>
              <a:rPr lang="fr-FR" sz="1000" b="1" u="sng" dirty="0" smtClean="0">
                <a:solidFill>
                  <a:srgbClr val="0069B4"/>
                </a:solidFill>
              </a:rPr>
              <a:t>Animateurs : </a:t>
            </a:r>
            <a:endParaRPr lang="fr-FR" sz="1000" b="1" u="sng" dirty="0">
              <a:solidFill>
                <a:srgbClr val="0069B4"/>
              </a:solidFill>
            </a:endParaRPr>
          </a:p>
          <a:p>
            <a:r>
              <a:rPr lang="fr-FR" sz="1000" dirty="0"/>
              <a:t>Médecin psychiatre, infirmiers, neuropsychologue, </a:t>
            </a:r>
            <a:r>
              <a:rPr lang="fr-FR" sz="1000" dirty="0" smtClean="0"/>
              <a:t>ergothérapeute, assistante </a:t>
            </a:r>
            <a:r>
              <a:rPr lang="fr-FR" sz="1000" dirty="0"/>
              <a:t>sociale, médiatrice santé pair, pairs-aidants bénévoles</a:t>
            </a:r>
          </a:p>
          <a:p>
            <a:r>
              <a:rPr lang="fr-FR" sz="1000" b="1" dirty="0"/>
              <a:t> </a:t>
            </a:r>
            <a:endParaRPr lang="fr-FR" sz="1000" b="1" u="sng" dirty="0">
              <a:solidFill>
                <a:srgbClr val="0069B4"/>
              </a:solidFill>
            </a:endParaRPr>
          </a:p>
          <a:p>
            <a:r>
              <a:rPr lang="fr-FR" sz="1000" b="1" u="sng" dirty="0">
                <a:solidFill>
                  <a:srgbClr val="0069B4"/>
                </a:solidFill>
              </a:rPr>
              <a:t>Déroulé des séances 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1 : Généralités sur le trouble </a:t>
            </a:r>
            <a:r>
              <a:rPr lang="fr-FR" sz="1000" dirty="0" smtClean="0"/>
              <a:t>psychique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2 : </a:t>
            </a:r>
            <a:r>
              <a:rPr lang="fr-FR" sz="1000" dirty="0" smtClean="0"/>
              <a:t>Le trouble bipolaire et la schizophrénie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3 : Les troubles anxieux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4</a:t>
            </a:r>
            <a:r>
              <a:rPr lang="fr-FR" sz="1000" dirty="0" smtClean="0"/>
              <a:t> : </a:t>
            </a:r>
            <a:r>
              <a:rPr lang="fr-FR" sz="1000" dirty="0"/>
              <a:t>L</a:t>
            </a:r>
            <a:r>
              <a:rPr lang="fr-FR" sz="1000" dirty="0" smtClean="0"/>
              <a:t>es traitements médicamenteux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5 : Les traitements non médicamenteux 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6 : Anticiper la rechute</a:t>
            </a:r>
          </a:p>
          <a:p>
            <a:pPr marL="171450" indent="-171450">
              <a:buFontTx/>
              <a:buChar char="-"/>
            </a:pPr>
            <a:r>
              <a:rPr lang="fr-FR" sz="1000" dirty="0"/>
              <a:t>Séance </a:t>
            </a:r>
            <a:r>
              <a:rPr lang="fr-FR" sz="1000" dirty="0" smtClean="0"/>
              <a:t>7</a:t>
            </a:r>
            <a:r>
              <a:rPr lang="fr-FR" sz="1000" dirty="0"/>
              <a:t> : Regard de </a:t>
            </a:r>
            <a:r>
              <a:rPr lang="fr-FR" sz="1000" dirty="0" smtClean="0"/>
              <a:t>proche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8</a:t>
            </a:r>
            <a:r>
              <a:rPr lang="fr-FR" sz="1000" dirty="0"/>
              <a:t> : Le concept de rétablissement </a:t>
            </a:r>
            <a:endParaRPr lang="fr-FR" sz="1000" dirty="0" smtClean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9</a:t>
            </a:r>
            <a:r>
              <a:rPr lang="fr-FR" sz="1000" dirty="0"/>
              <a:t> : Handicap et projet de vie </a:t>
            </a:r>
            <a:endParaRPr lang="fr-FR" sz="1000" dirty="0" smtClean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10: </a:t>
            </a:r>
            <a:r>
              <a:rPr lang="fr-FR" sz="1000" dirty="0"/>
              <a:t>Les habiletés de communication </a:t>
            </a:r>
            <a:r>
              <a:rPr lang="fr-FR" sz="1000" dirty="0" smtClean="0"/>
              <a:t> 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11</a:t>
            </a:r>
            <a:r>
              <a:rPr lang="fr-FR" sz="1000" dirty="0"/>
              <a:t> : Bilan de groupe</a:t>
            </a:r>
          </a:p>
        </p:txBody>
      </p:sp>
      <p:pic>
        <p:nvPicPr>
          <p:cNvPr id="24" name="Image 2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0" y="764705"/>
            <a:ext cx="792088" cy="2938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266</Words>
  <Application>Microsoft Office PowerPoint</Application>
  <PresentationFormat>Format A4 (210 x 297 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GRAVELAT BENEDICTE (UGECAM AQUITAINE)</cp:lastModifiedBy>
  <cp:revision>55</cp:revision>
  <cp:lastPrinted>2022-07-05T16:16:11Z</cp:lastPrinted>
  <dcterms:created xsi:type="dcterms:W3CDTF">2021-02-18T10:27:08Z</dcterms:created>
  <dcterms:modified xsi:type="dcterms:W3CDTF">2025-03-05T10:22:39Z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