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D9B28B"/>
    <a:srgbClr val="0069B4"/>
    <a:srgbClr val="EF7D00"/>
    <a:srgbClr val="AFCA0B"/>
    <a:srgbClr val="FF0066"/>
    <a:srgbClr val="0099CC"/>
    <a:srgbClr val="D30073"/>
    <a:srgbClr val="99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382" y="7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4F22F-6F0D-47B4-AA63-BCCFC27AE472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04704-B613-4136-8C14-28DB827748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5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04704-B613-4136-8C14-28DB8277485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64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28/03/2025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890" y="1142725"/>
            <a:ext cx="4434579" cy="4648101"/>
          </a:xfrm>
          <a:prstGeom prst="rect">
            <a:avLst/>
          </a:prstGeom>
          <a:solidFill>
            <a:schemeClr val="accent6">
              <a:lumMod val="60000"/>
              <a:lumOff val="4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30333" y="870588"/>
            <a:ext cx="4436326" cy="3489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84648" y="888394"/>
            <a:ext cx="9648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/>
              <a:t>Positive !</a:t>
            </a:r>
            <a:endParaRPr lang="fr-FR" sz="1600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3" y="148213"/>
            <a:ext cx="1747530" cy="616492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125889" y="1226948"/>
            <a:ext cx="443457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8</a:t>
            </a:r>
            <a:r>
              <a:rPr lang="fr-FR" sz="1000" b="1" dirty="0" smtClean="0"/>
              <a:t> </a:t>
            </a:r>
            <a:r>
              <a:rPr lang="fr-FR" sz="1000" b="1" dirty="0"/>
              <a:t>séances de groupe </a:t>
            </a:r>
          </a:p>
          <a:p>
            <a:r>
              <a:rPr lang="fr-FR" sz="1000" dirty="0"/>
              <a:t> </a:t>
            </a:r>
            <a:endParaRPr lang="fr-FR" sz="800" dirty="0"/>
          </a:p>
          <a:p>
            <a:r>
              <a:rPr lang="fr-FR" sz="1000" b="1" u="sng" dirty="0"/>
              <a:t>Objectifs : </a:t>
            </a:r>
          </a:p>
          <a:p>
            <a:r>
              <a:rPr lang="fr-FR" sz="1000" dirty="0" smtClean="0"/>
              <a:t>Ce </a:t>
            </a:r>
            <a:r>
              <a:rPr lang="fr-FR" sz="1000" dirty="0"/>
              <a:t>module est indiqué quelque soit le </a:t>
            </a:r>
            <a:r>
              <a:rPr lang="fr-FR" sz="1000" dirty="0" smtClean="0"/>
              <a:t>diagnostic du patient, principalement pour ceux qui ont des difficultés à ressentir du plaisir. Il </a:t>
            </a:r>
            <a:r>
              <a:rPr lang="fr-FR" sz="1000" dirty="0"/>
              <a:t>permet </a:t>
            </a:r>
            <a:r>
              <a:rPr lang="fr-FR" sz="1000" dirty="0" smtClean="0"/>
              <a:t>de </a:t>
            </a:r>
            <a:r>
              <a:rPr lang="fr-FR" sz="1000" dirty="0"/>
              <a:t>diminuer les émotions négatives ainsi que les pensées défaitistes en augmentant le contrôle cognitif des émotions positives. Tout ceci en développant la notion de plaisir, apprendre à l’anticiper, à profiter de l’instant présent et à en conserver des souvenirs agréables, notamment via l’organisation d’activités. </a:t>
            </a:r>
            <a:endParaRPr lang="fr-FR" sz="1000" dirty="0" smtClean="0"/>
          </a:p>
          <a:p>
            <a:r>
              <a:rPr lang="fr-FR" sz="1000" dirty="0" smtClean="0"/>
              <a:t>6 patients maximum</a:t>
            </a:r>
            <a:endParaRPr lang="fr-FR" sz="1000" dirty="0"/>
          </a:p>
          <a:p>
            <a:endParaRPr lang="fr-FR" sz="1000" dirty="0" smtClean="0"/>
          </a:p>
          <a:p>
            <a:endParaRPr lang="fr-FR" sz="800" dirty="0"/>
          </a:p>
          <a:p>
            <a:r>
              <a:rPr lang="fr-FR" sz="1000" b="1" u="sng" dirty="0" smtClean="0"/>
              <a:t>Animateurs : </a:t>
            </a:r>
            <a:endParaRPr lang="fr-FR" sz="1000" b="1" u="sng" dirty="0"/>
          </a:p>
          <a:p>
            <a:r>
              <a:rPr lang="fr-FR" sz="1000" dirty="0" smtClean="0"/>
              <a:t>Infirmiers, neuropsychologues, ergothérapeutes</a:t>
            </a:r>
            <a:endParaRPr lang="fr-FR" sz="1000" dirty="0"/>
          </a:p>
          <a:p>
            <a:r>
              <a:rPr lang="fr-FR" sz="1000" b="1" dirty="0"/>
              <a:t> </a:t>
            </a:r>
            <a:endParaRPr lang="fr-FR" sz="1000" b="1" dirty="0" smtClean="0"/>
          </a:p>
          <a:p>
            <a:endParaRPr lang="fr-FR" sz="1000" b="1" u="sng" dirty="0"/>
          </a:p>
          <a:p>
            <a:r>
              <a:rPr lang="fr-FR" sz="1000" b="1" u="sng" dirty="0"/>
              <a:t>Déroulé des séances 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</a:t>
            </a:r>
            <a:r>
              <a:rPr lang="fr-FR" sz="1000" dirty="0"/>
              <a:t>1 : </a:t>
            </a:r>
            <a:r>
              <a:rPr lang="fr-FR" sz="1000" dirty="0" smtClean="0"/>
              <a:t>Les émotions 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</a:t>
            </a:r>
            <a:r>
              <a:rPr lang="fr-FR" sz="1000" dirty="0"/>
              <a:t>2 : </a:t>
            </a:r>
            <a:r>
              <a:rPr lang="fr-FR" sz="1000" dirty="0" smtClean="0"/>
              <a:t>La théorie du flow / Préparation de l’activité extérieure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</a:t>
            </a:r>
            <a:r>
              <a:rPr lang="fr-FR" sz="1000" dirty="0"/>
              <a:t>3 : Anticiper le plaisir / Préparation de </a:t>
            </a:r>
            <a:r>
              <a:rPr lang="fr-FR" sz="1000" dirty="0" smtClean="0"/>
              <a:t>l’activité extérieure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4 : Finalisation de l’activité extérieure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5 : Activité extérieure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6</a:t>
            </a:r>
            <a:r>
              <a:rPr lang="fr-FR" sz="1000" dirty="0"/>
              <a:t> : </a:t>
            </a:r>
            <a:r>
              <a:rPr lang="fr-FR" sz="1000" dirty="0" smtClean="0"/>
              <a:t>Capitaliser le plaisir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7</a:t>
            </a:r>
            <a:r>
              <a:rPr lang="fr-FR" sz="1000" dirty="0"/>
              <a:t> </a:t>
            </a:r>
            <a:r>
              <a:rPr lang="fr-FR" sz="1000" dirty="0" smtClean="0"/>
              <a:t>: Se remémorer</a:t>
            </a:r>
            <a:endParaRPr lang="fr-FR" sz="1000" dirty="0"/>
          </a:p>
          <a:p>
            <a:pPr marL="171450" indent="-171450">
              <a:buFontTx/>
              <a:buChar char="-"/>
            </a:pPr>
            <a:r>
              <a:rPr lang="fr-FR" sz="1000" dirty="0" smtClean="0"/>
              <a:t>Séance 8</a:t>
            </a:r>
            <a:r>
              <a:rPr lang="fr-FR" sz="1000" dirty="0"/>
              <a:t> : </a:t>
            </a:r>
            <a:r>
              <a:rPr lang="fr-FR" sz="1000" dirty="0" smtClean="0"/>
              <a:t>Pleine conscience et bilan</a:t>
            </a:r>
            <a:endParaRPr lang="fr-FR" sz="1000" dirty="0"/>
          </a:p>
        </p:txBody>
      </p:sp>
      <p:sp>
        <p:nvSpPr>
          <p:cNvPr id="22" name="Arrondir un rectangle avec un coin diagonal 21"/>
          <p:cNvSpPr/>
          <p:nvPr/>
        </p:nvSpPr>
        <p:spPr>
          <a:xfrm>
            <a:off x="1127804" y="5837583"/>
            <a:ext cx="2601059" cy="917372"/>
          </a:xfrm>
          <a:prstGeom prst="round2DiagRect">
            <a:avLst/>
          </a:prstGeom>
          <a:solidFill>
            <a:schemeClr val="accent6">
              <a:lumMod val="60000"/>
              <a:lumOff val="40000"/>
              <a:alpha val="76078"/>
            </a:scheme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1178714" y="5877055"/>
            <a:ext cx="2499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Pôle de réhabilitation psycho-sociale</a:t>
            </a:r>
          </a:p>
          <a:p>
            <a:pPr algn="ctr"/>
            <a:r>
              <a:rPr lang="fr-FR" sz="900" dirty="0" smtClean="0"/>
              <a:t>Centre de la Tour de </a:t>
            </a:r>
            <a:r>
              <a:rPr lang="fr-FR" sz="900" dirty="0" err="1" smtClean="0"/>
              <a:t>Gassies</a:t>
            </a:r>
            <a:endParaRPr lang="fr-FR" sz="900" dirty="0" smtClean="0"/>
          </a:p>
          <a:p>
            <a:pPr algn="ctr"/>
            <a:r>
              <a:rPr lang="fr-FR" sz="900" dirty="0" smtClean="0"/>
              <a:t>Rue de la Tour de </a:t>
            </a:r>
            <a:r>
              <a:rPr lang="fr-FR" sz="900" dirty="0" err="1" smtClean="0"/>
              <a:t>Gassies</a:t>
            </a:r>
            <a:endParaRPr lang="fr-FR" sz="900" dirty="0" smtClean="0"/>
          </a:p>
          <a:p>
            <a:pPr algn="ctr"/>
            <a:r>
              <a:rPr lang="fr-FR" sz="900" dirty="0" smtClean="0"/>
              <a:t>33523 BRUGES Cedex</a:t>
            </a:r>
          </a:p>
          <a:p>
            <a:pPr algn="ctr"/>
            <a:r>
              <a:rPr lang="fr-FR" sz="900" dirty="0"/>
              <a:t>Par téléphone : 05 56 16 36 90 ou 05 56 16 </a:t>
            </a:r>
            <a:r>
              <a:rPr lang="fr-FR" sz="900" dirty="0" smtClean="0"/>
              <a:t>36 61</a:t>
            </a:r>
            <a:endParaRPr lang="fr-FR" sz="900" dirty="0"/>
          </a:p>
          <a:p>
            <a:pPr algn="ctr"/>
            <a:endParaRPr lang="fr-FR" sz="900" dirty="0" smtClean="0"/>
          </a:p>
        </p:txBody>
      </p:sp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198</Words>
  <Application>Microsoft Office PowerPoint</Application>
  <PresentationFormat>Format A4 (210 x 297 mm)</PresentationFormat>
  <Paragraphs>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LHOMMEDE IMANE (UGECAM AQUITAINE)</cp:lastModifiedBy>
  <cp:revision>59</cp:revision>
  <cp:lastPrinted>2024-06-10T13:34:33Z</cp:lastPrinted>
  <dcterms:created xsi:type="dcterms:W3CDTF">2021-02-18T10:27:08Z</dcterms:created>
  <dcterms:modified xsi:type="dcterms:W3CDTF">2025-03-28T09:53:05Z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