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797675" cy="987266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CC"/>
    <a:srgbClr val="0069B4"/>
    <a:srgbClr val="EF7D00"/>
    <a:srgbClr val="AFCA0B"/>
    <a:srgbClr val="FF0066"/>
    <a:srgbClr val="D30073"/>
    <a:srgbClr val="9999FF"/>
    <a:srgbClr val="9900FF"/>
    <a:srgbClr val="9900CC"/>
    <a:srgbClr val="C99B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464" y="11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9"/>
            <a:ext cx="84201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4AEB-055D-4877-8580-C5C6F5B36867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2C714-72F2-4AC0-82BB-24ECBC8E1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3214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4AEB-055D-4877-8580-C5C6F5B36867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2C714-72F2-4AC0-82BB-24ECBC8E1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4945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780337" y="274642"/>
            <a:ext cx="2414588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6579" y="274642"/>
            <a:ext cx="7078663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4AEB-055D-4877-8580-C5C6F5B36867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2C714-72F2-4AC0-82BB-24ECBC8E1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4657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4AEB-055D-4877-8580-C5C6F5B36867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2C714-72F2-4AC0-82BB-24ECBC8E1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1394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6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4AEB-055D-4877-8580-C5C6F5B36867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2C714-72F2-4AC0-82BB-24ECBC8E1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6831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6579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48304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4AEB-055D-4877-8580-C5C6F5B36867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2C714-72F2-4AC0-82BB-24ECBC8E1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7516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2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2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4AEB-055D-4877-8580-C5C6F5B36867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2C714-72F2-4AC0-82BB-24ECBC8E1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6691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4AEB-055D-4877-8580-C5C6F5B36867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2C714-72F2-4AC0-82BB-24ECBC8E1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9906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4AEB-055D-4877-8580-C5C6F5B36867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2C714-72F2-4AC0-82BB-24ECBC8E1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7447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2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2" y="273054"/>
            <a:ext cx="553772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2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4AEB-055D-4877-8580-C5C6F5B36867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2C714-72F2-4AC0-82BB-24ECBC8E1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0813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4AEB-055D-4877-8580-C5C6F5B36867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2C714-72F2-4AC0-82BB-24ECBC8E1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5685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95300" y="6356354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A4AEB-055D-4877-8580-C5C6F5B36867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84550" y="6356354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099300" y="6356354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E2C714-72F2-4AC0-82BB-24ECBC8E1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9240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preps-etp-gassies@ugecam.assurance-maladie.fr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28464" y="1772816"/>
            <a:ext cx="4434579" cy="3861631"/>
          </a:xfrm>
          <a:prstGeom prst="rect">
            <a:avLst/>
          </a:prstGeom>
          <a:solidFill>
            <a:srgbClr val="0099CC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128464" y="1484784"/>
            <a:ext cx="4436326" cy="348962"/>
          </a:xfrm>
          <a:prstGeom prst="rect">
            <a:avLst/>
          </a:prstGeom>
          <a:solidFill>
            <a:srgbClr val="009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Arrondir un rectangle avec un coin diagonal 3"/>
          <p:cNvSpPr/>
          <p:nvPr/>
        </p:nvSpPr>
        <p:spPr>
          <a:xfrm>
            <a:off x="2072680" y="141183"/>
            <a:ext cx="2490363" cy="1127577"/>
          </a:xfrm>
          <a:prstGeom prst="round2DiagRect">
            <a:avLst/>
          </a:prstGeom>
          <a:solidFill>
            <a:srgbClr val="EF7D00">
              <a:alpha val="76078"/>
            </a:srgbClr>
          </a:solidFill>
          <a:ln w="9525"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200" b="1" dirty="0" smtClean="0"/>
              <a:t>Programme global d’éducation thérapeutique </a:t>
            </a:r>
            <a:endParaRPr lang="fr-FR" sz="1200" dirty="0" smtClean="0"/>
          </a:p>
          <a:p>
            <a:pPr algn="ctr"/>
            <a:r>
              <a:rPr lang="fr-FR" sz="1200" b="1" dirty="0" smtClean="0"/>
              <a:t>du patient (ETP)</a:t>
            </a:r>
            <a:r>
              <a:rPr lang="fr-FR" sz="1200" dirty="0" smtClean="0"/>
              <a:t> pour le rétablissement des personnes avec troubles psychiques</a:t>
            </a:r>
            <a:endParaRPr lang="fr-FR" sz="1200" dirty="0"/>
          </a:p>
        </p:txBody>
      </p:sp>
      <p:sp>
        <p:nvSpPr>
          <p:cNvPr id="37" name="Rectangle 36"/>
          <p:cNvSpPr/>
          <p:nvPr/>
        </p:nvSpPr>
        <p:spPr>
          <a:xfrm>
            <a:off x="129052" y="5644389"/>
            <a:ext cx="4434580" cy="1152128"/>
          </a:xfrm>
          <a:prstGeom prst="rect">
            <a:avLst/>
          </a:prstGeom>
          <a:solidFill>
            <a:srgbClr val="EF7D00">
              <a:alpha val="5215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570970" y="1484784"/>
            <a:ext cx="282679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b="1" dirty="0">
                <a:solidFill>
                  <a:schemeClr val="bg1"/>
                </a:solidFill>
              </a:rPr>
              <a:t>ETP: </a:t>
            </a:r>
            <a:r>
              <a:rPr lang="fr-FR" sz="1600" b="1" dirty="0" smtClean="0">
                <a:solidFill>
                  <a:schemeClr val="bg1"/>
                </a:solidFill>
              </a:rPr>
              <a:t>Bien être et qualité de vie </a:t>
            </a:r>
            <a:endParaRPr lang="fr-FR" sz="1600" dirty="0">
              <a:solidFill>
                <a:schemeClr val="bg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16291" y="1805955"/>
            <a:ext cx="4434579" cy="3924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/>
              <a:t>8</a:t>
            </a:r>
            <a:r>
              <a:rPr lang="fr-FR" sz="1100" b="1" dirty="0" smtClean="0"/>
              <a:t> </a:t>
            </a:r>
            <a:r>
              <a:rPr lang="fr-FR" sz="1100" b="1" dirty="0"/>
              <a:t>séances (groupe ou individuel)</a:t>
            </a:r>
          </a:p>
          <a:p>
            <a:r>
              <a:rPr lang="fr-FR" sz="700" dirty="0"/>
              <a:t> </a:t>
            </a:r>
          </a:p>
          <a:p>
            <a:r>
              <a:rPr lang="fr-FR" sz="1100" b="1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Objectifs : </a:t>
            </a:r>
          </a:p>
          <a:p>
            <a:r>
              <a:rPr lang="fr-FR" sz="1100" dirty="0"/>
              <a:t>• S’informer </a:t>
            </a:r>
            <a:r>
              <a:rPr lang="fr-FR" sz="1100" dirty="0" smtClean="0"/>
              <a:t>sur l’hygiène de vie </a:t>
            </a:r>
            <a:endParaRPr lang="fr-FR" sz="1100" dirty="0"/>
          </a:p>
          <a:p>
            <a:r>
              <a:rPr lang="fr-FR" sz="1100" dirty="0" smtClean="0"/>
              <a:t>• </a:t>
            </a:r>
            <a:r>
              <a:rPr lang="fr-FR" sz="1100" dirty="0"/>
              <a:t>Identifier </a:t>
            </a:r>
            <a:r>
              <a:rPr lang="fr-FR" sz="1100" dirty="0" smtClean="0"/>
              <a:t>un rythme de vie personnel pour prendre soin de soi</a:t>
            </a:r>
            <a:endParaRPr lang="fr-FR" sz="1100" dirty="0"/>
          </a:p>
          <a:p>
            <a:r>
              <a:rPr lang="fr-FR" sz="1100" dirty="0"/>
              <a:t>• Identifier les facteurs de stress et </a:t>
            </a:r>
            <a:r>
              <a:rPr lang="fr-FR" sz="1100" dirty="0" smtClean="0"/>
              <a:t>anticiper  </a:t>
            </a:r>
            <a:endParaRPr lang="fr-FR" sz="1100" dirty="0"/>
          </a:p>
          <a:p>
            <a:r>
              <a:rPr lang="fr-FR" sz="1100" dirty="0"/>
              <a:t>• Comprendre ce qu’est l’équilibre et l’hygiène </a:t>
            </a:r>
            <a:r>
              <a:rPr lang="fr-FR" sz="1100" dirty="0" smtClean="0"/>
              <a:t>alimentaire</a:t>
            </a:r>
          </a:p>
          <a:p>
            <a:r>
              <a:rPr lang="fr-FR" sz="1100" dirty="0" smtClean="0"/>
              <a:t>•Comprendre comment prendre soin de soi ( santé, logement, hygiène corporelle) </a:t>
            </a:r>
            <a:endParaRPr lang="fr-FR" sz="1100" b="1" u="sng" dirty="0"/>
          </a:p>
          <a:p>
            <a:r>
              <a:rPr lang="fr-FR" sz="11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Animateurs </a:t>
            </a:r>
            <a:r>
              <a:rPr lang="fr-FR" sz="11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: </a:t>
            </a:r>
            <a:endParaRPr lang="fr-FR" sz="11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fr-FR" sz="1100" dirty="0"/>
              <a:t>Médecin psychiatre, infirmiers, neuropsychologue, </a:t>
            </a:r>
            <a:r>
              <a:rPr lang="fr-FR" sz="1100" dirty="0" smtClean="0"/>
              <a:t>médiatrice </a:t>
            </a:r>
            <a:r>
              <a:rPr lang="fr-FR" sz="1100" dirty="0"/>
              <a:t>santé </a:t>
            </a:r>
            <a:r>
              <a:rPr lang="fr-FR" sz="1100" dirty="0" smtClean="0"/>
              <a:t>paire, ergothérapeute, diététicien, APA </a:t>
            </a:r>
            <a:endParaRPr lang="fr-FR" sz="1100" dirty="0"/>
          </a:p>
          <a:p>
            <a:r>
              <a:rPr lang="fr-FR" sz="1100" dirty="0"/>
              <a:t> </a:t>
            </a:r>
          </a:p>
          <a:p>
            <a:r>
              <a:rPr lang="fr-FR" sz="1100" b="1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Déroulé des séances :</a:t>
            </a:r>
            <a:endParaRPr lang="fr-FR" sz="1100" u="sng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fr-FR" sz="1100" dirty="0" smtClean="0"/>
              <a:t>- Séance </a:t>
            </a:r>
            <a:r>
              <a:rPr lang="fr-FR" sz="1100" dirty="0"/>
              <a:t>1 : Hygiène de vie, rythme et </a:t>
            </a:r>
            <a:r>
              <a:rPr lang="fr-FR" sz="1100" dirty="0" smtClean="0"/>
              <a:t>sommeil</a:t>
            </a:r>
            <a:endParaRPr lang="fr-FR" sz="1100" dirty="0"/>
          </a:p>
          <a:p>
            <a:r>
              <a:rPr lang="fr-FR" sz="1100" dirty="0" smtClean="0"/>
              <a:t>- Séance </a:t>
            </a:r>
            <a:r>
              <a:rPr lang="fr-FR" sz="1100" dirty="0"/>
              <a:t>2 : Facteurs de stress </a:t>
            </a:r>
            <a:endParaRPr lang="fr-FR" sz="1100" dirty="0" smtClean="0"/>
          </a:p>
          <a:p>
            <a:r>
              <a:rPr lang="fr-FR" sz="1100" dirty="0" smtClean="0"/>
              <a:t>- Séance </a:t>
            </a:r>
            <a:r>
              <a:rPr lang="fr-FR" sz="1100" dirty="0"/>
              <a:t>3 : Prendre soin de moi et de mon logement </a:t>
            </a:r>
          </a:p>
          <a:p>
            <a:r>
              <a:rPr lang="fr-FR" sz="1100" dirty="0"/>
              <a:t>-Séance 4: Prendre soin de ma santé </a:t>
            </a:r>
          </a:p>
          <a:p>
            <a:r>
              <a:rPr lang="fr-FR" sz="1100" dirty="0" smtClean="0"/>
              <a:t>- Séance </a:t>
            </a:r>
            <a:r>
              <a:rPr lang="fr-FR" sz="1100" dirty="0"/>
              <a:t>5 : Mon alimentation et mon hygiène alimentaire</a:t>
            </a:r>
          </a:p>
          <a:p>
            <a:r>
              <a:rPr lang="fr-FR" sz="1100" dirty="0" smtClean="0"/>
              <a:t>-Séance </a:t>
            </a:r>
            <a:r>
              <a:rPr lang="fr-FR" sz="1100" dirty="0"/>
              <a:t>6 : Ma vie sociale à travers mes activités «  détentes » et/ ou professionnelles  </a:t>
            </a:r>
            <a:endParaRPr lang="fr-FR" sz="1100" dirty="0" smtClean="0"/>
          </a:p>
          <a:p>
            <a:r>
              <a:rPr lang="fr-FR" sz="1100" dirty="0" smtClean="0"/>
              <a:t>- Séance </a:t>
            </a:r>
            <a:r>
              <a:rPr lang="fr-FR" sz="1100" dirty="0"/>
              <a:t>7 : </a:t>
            </a:r>
            <a:r>
              <a:rPr lang="fr-FR" sz="1100" dirty="0" err="1"/>
              <a:t>Sportez</a:t>
            </a:r>
            <a:r>
              <a:rPr lang="fr-FR" sz="1100" dirty="0"/>
              <a:t> vous </a:t>
            </a:r>
            <a:r>
              <a:rPr lang="fr-FR" sz="1100" dirty="0" smtClean="0"/>
              <a:t>bien</a:t>
            </a:r>
          </a:p>
          <a:p>
            <a:r>
              <a:rPr lang="fr-FR" sz="1100" dirty="0" smtClean="0"/>
              <a:t>- Séance 8 : Séance individuelle</a:t>
            </a:r>
            <a:endParaRPr lang="fr-FR" sz="1100" dirty="0"/>
          </a:p>
        </p:txBody>
      </p:sp>
      <p:sp>
        <p:nvSpPr>
          <p:cNvPr id="14" name="Rectangle 13"/>
          <p:cNvSpPr/>
          <p:nvPr/>
        </p:nvSpPr>
        <p:spPr>
          <a:xfrm>
            <a:off x="5899562" y="1484784"/>
            <a:ext cx="282679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b="1" dirty="0" smtClean="0">
                <a:solidFill>
                  <a:schemeClr val="bg1"/>
                </a:solidFill>
              </a:rPr>
              <a:t>ETP: Bien être et qualité de vie </a:t>
            </a:r>
            <a:endParaRPr lang="fr-FR" sz="1600" dirty="0">
              <a:solidFill>
                <a:schemeClr val="bg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56635" y="5956538"/>
            <a:ext cx="4436325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900" b="1" dirty="0">
                <a:solidFill>
                  <a:schemeClr val="bg1"/>
                </a:solidFill>
                <a:latin typeface="+mj-lt"/>
              </a:rPr>
              <a:t>Pour toute demande d’information ou pour participer au programme d’ETP </a:t>
            </a:r>
            <a:r>
              <a:rPr lang="fr-FR" sz="900" b="1" dirty="0" smtClean="0">
                <a:solidFill>
                  <a:schemeClr val="bg1"/>
                </a:solidFill>
                <a:latin typeface="+mj-lt"/>
              </a:rPr>
              <a:t>:</a:t>
            </a:r>
          </a:p>
          <a:p>
            <a:r>
              <a:rPr lang="fr-FR" sz="900" b="1" dirty="0" smtClean="0">
                <a:solidFill>
                  <a:schemeClr val="bg1"/>
                </a:solidFill>
                <a:latin typeface="+mj-lt"/>
              </a:rPr>
              <a:t>&gt; </a:t>
            </a:r>
            <a:r>
              <a:rPr lang="fr-FR" sz="900" b="1" dirty="0">
                <a:solidFill>
                  <a:schemeClr val="bg1"/>
                </a:solidFill>
                <a:latin typeface="+mj-lt"/>
              </a:rPr>
              <a:t>Pour les personnes suivies </a:t>
            </a:r>
            <a:r>
              <a:rPr lang="fr-FR" sz="900" b="1" dirty="0" smtClean="0">
                <a:solidFill>
                  <a:schemeClr val="bg1"/>
                </a:solidFill>
                <a:latin typeface="+mj-lt"/>
              </a:rPr>
              <a:t>au CRPS </a:t>
            </a:r>
            <a:r>
              <a:rPr lang="fr-FR" sz="900" b="1" dirty="0">
                <a:solidFill>
                  <a:schemeClr val="bg1"/>
                </a:solidFill>
                <a:latin typeface="+mj-lt"/>
              </a:rPr>
              <a:t>ou C2RP, parlez-en à </a:t>
            </a:r>
            <a:r>
              <a:rPr lang="fr-FR" sz="900" b="1" dirty="0" smtClean="0">
                <a:solidFill>
                  <a:schemeClr val="bg1"/>
                </a:solidFill>
                <a:latin typeface="+mj-lt"/>
              </a:rPr>
              <a:t>l’un </a:t>
            </a:r>
            <a:r>
              <a:rPr lang="fr-FR" sz="900" b="1" dirty="0">
                <a:solidFill>
                  <a:schemeClr val="bg1"/>
                </a:solidFill>
                <a:latin typeface="+mj-lt"/>
              </a:rPr>
              <a:t>de vos soignants </a:t>
            </a:r>
            <a:r>
              <a:rPr lang="fr-FR" sz="900" b="1" dirty="0" smtClean="0">
                <a:solidFill>
                  <a:schemeClr val="bg1"/>
                </a:solidFill>
                <a:latin typeface="+mj-lt"/>
              </a:rPr>
              <a:t>référents</a:t>
            </a:r>
          </a:p>
          <a:p>
            <a:r>
              <a:rPr lang="fr-FR" sz="900" b="1" dirty="0" smtClean="0">
                <a:solidFill>
                  <a:schemeClr val="bg1"/>
                </a:solidFill>
                <a:latin typeface="+mj-lt"/>
              </a:rPr>
              <a:t>&gt; </a:t>
            </a:r>
            <a:r>
              <a:rPr lang="fr-FR" sz="900" b="1" dirty="0">
                <a:solidFill>
                  <a:schemeClr val="bg1"/>
                </a:solidFill>
                <a:latin typeface="+mj-lt"/>
              </a:rPr>
              <a:t>Pour les personnes non suivies </a:t>
            </a:r>
            <a:r>
              <a:rPr lang="fr-FR" sz="900" b="1" dirty="0" smtClean="0">
                <a:solidFill>
                  <a:schemeClr val="bg1"/>
                </a:solidFill>
                <a:latin typeface="+mj-lt"/>
              </a:rPr>
              <a:t>au CRPS </a:t>
            </a:r>
            <a:r>
              <a:rPr lang="fr-FR" sz="900" b="1" dirty="0">
                <a:solidFill>
                  <a:schemeClr val="bg1"/>
                </a:solidFill>
                <a:latin typeface="+mj-lt"/>
              </a:rPr>
              <a:t>ou C2RP vous pouvez nous contacter :</a:t>
            </a:r>
          </a:p>
          <a:p>
            <a:r>
              <a:rPr lang="fr-FR" sz="900" b="1" dirty="0" smtClean="0">
                <a:solidFill>
                  <a:schemeClr val="bg1"/>
                </a:solidFill>
                <a:latin typeface="+mj-lt"/>
              </a:rPr>
              <a:t>         Par </a:t>
            </a:r>
            <a:r>
              <a:rPr lang="fr-FR" sz="900" b="1" dirty="0">
                <a:solidFill>
                  <a:schemeClr val="bg1"/>
                </a:solidFill>
                <a:latin typeface="+mj-lt"/>
              </a:rPr>
              <a:t>mail : </a:t>
            </a:r>
            <a:r>
              <a:rPr lang="fr-FR" sz="900" b="1" dirty="0" smtClean="0">
                <a:solidFill>
                  <a:schemeClr val="bg1"/>
                </a:solidFill>
                <a:latin typeface="+mj-lt"/>
                <a:hlinkClick r:id="rId2"/>
              </a:rPr>
              <a:t>preps-etp-gassies@ugecam.assurance-maladie.fr</a:t>
            </a:r>
            <a:endParaRPr lang="fr-FR" sz="900" b="1" dirty="0" smtClean="0">
              <a:solidFill>
                <a:schemeClr val="bg1"/>
              </a:solidFill>
              <a:latin typeface="+mj-lt"/>
            </a:endParaRPr>
          </a:p>
          <a:p>
            <a:r>
              <a:rPr lang="fr-FR" sz="900" b="1" dirty="0" smtClean="0">
                <a:solidFill>
                  <a:schemeClr val="bg1"/>
                </a:solidFill>
                <a:latin typeface="+mj-lt"/>
              </a:rPr>
              <a:t>         Par </a:t>
            </a:r>
            <a:r>
              <a:rPr lang="fr-FR" sz="900" b="1" dirty="0">
                <a:solidFill>
                  <a:schemeClr val="bg1"/>
                </a:solidFill>
                <a:latin typeface="+mj-lt"/>
              </a:rPr>
              <a:t>téléphone : 05 56 16 36 90 ou 05 56 16 37 10</a:t>
            </a:r>
          </a:p>
        </p:txBody>
      </p:sp>
      <p:pic>
        <p:nvPicPr>
          <p:cNvPr id="19" name="Image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464" y="347514"/>
            <a:ext cx="1800200" cy="635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634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</TotalTime>
  <Words>267</Words>
  <Application>Microsoft Office PowerPoint</Application>
  <PresentationFormat>Format A4 (210 x 297 mm)</PresentationFormat>
  <Paragraphs>29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>CNAMTS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CIPIERE LOUISE (UGECAM AQUITAINE)</dc:creator>
  <cp:lastModifiedBy>GRAVELAT BENEDICTE (UGECAM AQUITAINE)</cp:lastModifiedBy>
  <cp:revision>45</cp:revision>
  <cp:lastPrinted>2021-05-27T07:21:22Z</cp:lastPrinted>
  <dcterms:created xsi:type="dcterms:W3CDTF">2021-02-18T10:27:08Z</dcterms:created>
  <dcterms:modified xsi:type="dcterms:W3CDTF">2025-03-05T10:23:24Z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