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A0B"/>
    <a:srgbClr val="EF7D00"/>
    <a:srgbClr val="0069B4"/>
    <a:srgbClr val="FF0066"/>
    <a:srgbClr val="0099CC"/>
    <a:srgbClr val="D30073"/>
    <a:srgbClr val="9999FF"/>
    <a:srgbClr val="9900FF"/>
    <a:srgbClr val="9900CC"/>
    <a:srgbClr val="C99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eps-etp-gassies@ugecam.assurance-maladi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464" y="1772816"/>
            <a:ext cx="4434579" cy="3861631"/>
          </a:xfrm>
          <a:prstGeom prst="rect">
            <a:avLst/>
          </a:prstGeom>
          <a:solidFill>
            <a:srgbClr val="AFCA0B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8464" y="1484784"/>
            <a:ext cx="4436326" cy="348962"/>
          </a:xfrm>
          <a:prstGeom prst="rect">
            <a:avLst/>
          </a:prstGeom>
          <a:solidFill>
            <a:srgbClr val="AFCA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072680" y="141183"/>
            <a:ext cx="2490363" cy="1127577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</a:t>
            </a:r>
            <a:r>
              <a:rPr lang="fr-FR" sz="1200" b="1" dirty="0"/>
              <a:t>global d’éducation thérapeutique </a:t>
            </a:r>
            <a:endParaRPr lang="fr-FR" sz="1200" dirty="0"/>
          </a:p>
          <a:p>
            <a:pPr algn="ctr"/>
            <a:r>
              <a:rPr lang="fr-FR" sz="1200" b="1" dirty="0"/>
              <a:t>du patient (</a:t>
            </a:r>
            <a:r>
              <a:rPr lang="fr-FR" sz="1200" b="1" dirty="0" smtClean="0"/>
              <a:t>ETP)</a:t>
            </a:r>
            <a:r>
              <a:rPr lang="fr-FR" sz="1200" dirty="0"/>
              <a:t> </a:t>
            </a:r>
            <a:r>
              <a:rPr lang="fr-FR" sz="1200" dirty="0" smtClean="0"/>
              <a:t>pour </a:t>
            </a:r>
            <a:r>
              <a:rPr lang="fr-FR" sz="1200" dirty="0"/>
              <a:t>le rétablissement des personnes avec troubles psychiques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3167" y="5707995"/>
            <a:ext cx="4434580" cy="1165790"/>
          </a:xfrm>
          <a:prstGeom prst="rect">
            <a:avLst/>
          </a:prstGeom>
          <a:solidFill>
            <a:srgbClr val="EF7D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84506" y="1484784"/>
            <a:ext cx="935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Équilibre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464" y="1891566"/>
            <a:ext cx="42484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/>
              <a:t>5</a:t>
            </a:r>
            <a:r>
              <a:rPr lang="fr-FR" sz="1100" b="1" dirty="0" smtClean="0"/>
              <a:t> </a:t>
            </a:r>
            <a:r>
              <a:rPr lang="fr-FR" sz="1100" b="1" dirty="0"/>
              <a:t>séances de groupe 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Objectifs : </a:t>
            </a:r>
            <a:endParaRPr lang="fr-FR" sz="1100" u="sng" dirty="0">
              <a:solidFill>
                <a:srgbClr val="AFCA0B"/>
              </a:solidFill>
            </a:endParaRPr>
          </a:p>
          <a:p>
            <a:pPr marL="85725" lvl="0" indent="-85725">
              <a:buFont typeface="Arial" panose="020B0604020202020204" pitchFamily="34" charset="0"/>
              <a:buChar char="•"/>
            </a:pPr>
            <a:r>
              <a:rPr lang="fr-FR" sz="1100" dirty="0"/>
              <a:t>S’informer sur l’hygiène de vie à adopter pour maintenir un équilibre</a:t>
            </a:r>
          </a:p>
          <a:p>
            <a:pPr marL="85725" lvl="0" indent="-85725">
              <a:buFont typeface="Arial" panose="020B0604020202020204" pitchFamily="34" charset="0"/>
              <a:buChar char="•"/>
            </a:pPr>
            <a:r>
              <a:rPr lang="fr-FR" sz="1100" dirty="0"/>
              <a:t>Acquérir et/ou renforcer ses connaissances sur les règles hygiéno-diététiques et pouvoir les appliquer de manière autonome dans votre quotidien</a:t>
            </a:r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Animateurs : </a:t>
            </a:r>
            <a:endParaRPr lang="fr-FR" sz="1100" u="sng" dirty="0">
              <a:solidFill>
                <a:srgbClr val="AFCA0B"/>
              </a:solidFill>
            </a:endParaRPr>
          </a:p>
          <a:p>
            <a:r>
              <a:rPr lang="fr-FR" sz="1100" dirty="0"/>
              <a:t>Diététicienne, </a:t>
            </a:r>
            <a:r>
              <a:rPr lang="fr-FR" sz="1100" dirty="0" smtClean="0"/>
              <a:t>infirmiers, ergothérapeute, médecin </a:t>
            </a:r>
            <a:endParaRPr lang="fr-FR" sz="1100" dirty="0"/>
          </a:p>
          <a:p>
            <a:r>
              <a:rPr lang="fr-FR" sz="11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Déroulé des séances </a:t>
            </a:r>
            <a:r>
              <a:rPr lang="fr-FR" sz="1100" b="1" u="sng" dirty="0" smtClean="0">
                <a:solidFill>
                  <a:srgbClr val="AFCA0B"/>
                </a:solidFill>
              </a:rPr>
              <a:t>:</a:t>
            </a:r>
          </a:p>
          <a:p>
            <a:endParaRPr lang="fr-FR" sz="1100" u="sng" dirty="0"/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100" b="1" dirty="0" smtClean="0"/>
              <a:t>Séance </a:t>
            </a:r>
            <a:r>
              <a:rPr lang="fr-FR" sz="1100" b="1" dirty="0"/>
              <a:t>1 </a:t>
            </a:r>
            <a:r>
              <a:rPr lang="fr-FR" sz="1100" dirty="0"/>
              <a:t>: </a:t>
            </a:r>
            <a:r>
              <a:rPr lang="fr-FR" sz="1100" dirty="0" smtClean="0"/>
              <a:t> </a:t>
            </a:r>
            <a:r>
              <a:rPr lang="fr-FR" sz="1100" dirty="0"/>
              <a:t>A quoi sert de manger équilibré </a:t>
            </a:r>
            <a:r>
              <a:rPr lang="fr-FR" sz="1100" dirty="0" smtClean="0"/>
              <a:t>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100" b="1" dirty="0" smtClean="0"/>
              <a:t>Séance </a:t>
            </a:r>
            <a:r>
              <a:rPr lang="fr-FR" sz="1100" b="1" dirty="0"/>
              <a:t>2 : </a:t>
            </a:r>
            <a:r>
              <a:rPr lang="fr-FR" sz="1100" dirty="0"/>
              <a:t>Qu’est ce qu’une alimentation équilibrée </a:t>
            </a:r>
            <a:r>
              <a:rPr lang="fr-FR" sz="1100" dirty="0" smtClean="0"/>
              <a:t>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100" b="1" dirty="0" smtClean="0"/>
              <a:t>Séance </a:t>
            </a:r>
            <a:r>
              <a:rPr lang="fr-FR" sz="1100" b="1" dirty="0"/>
              <a:t>3 : </a:t>
            </a:r>
            <a:r>
              <a:rPr lang="fr-FR" sz="1100" dirty="0"/>
              <a:t>C</a:t>
            </a:r>
            <a:r>
              <a:rPr lang="fr-FR" sz="1100" dirty="0" smtClean="0"/>
              <a:t>omment </a:t>
            </a:r>
            <a:r>
              <a:rPr lang="fr-FR" sz="1100" dirty="0"/>
              <a:t>s’organiser dans la vie quotidienne</a:t>
            </a:r>
            <a:r>
              <a:rPr lang="fr-FR" sz="1100" dirty="0" smtClean="0"/>
              <a:t>?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100" b="1" dirty="0" smtClean="0"/>
              <a:t>Séance </a:t>
            </a:r>
            <a:r>
              <a:rPr lang="fr-FR" sz="1100" b="1" dirty="0"/>
              <a:t>4 : </a:t>
            </a:r>
            <a:r>
              <a:rPr lang="fr-FR" sz="1100" dirty="0"/>
              <a:t>Le mécanisme de la faim</a:t>
            </a:r>
            <a:r>
              <a:rPr lang="fr-FR" sz="1100" dirty="0" smtClean="0"/>
              <a:t>.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r>
              <a:rPr lang="fr-FR" sz="1100" b="1" dirty="0" smtClean="0"/>
              <a:t>Séance 5 : </a:t>
            </a:r>
            <a:r>
              <a:rPr lang="fr-FR" sz="1100" dirty="0" smtClean="0"/>
              <a:t>Mise </a:t>
            </a:r>
            <a:r>
              <a:rPr lang="fr-FR" sz="1100" dirty="0"/>
              <a:t>en situation: cuisine à thème.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fr-FR" sz="11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156635" y="5956538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2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347514"/>
            <a:ext cx="1800200" cy="635073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163400" y="1484784"/>
            <a:ext cx="935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Équilibre</a:t>
            </a:r>
            <a:endParaRPr lang="fr-F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191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36</cp:revision>
  <cp:lastPrinted>2024-04-09T09:39:08Z</cp:lastPrinted>
  <dcterms:created xsi:type="dcterms:W3CDTF">2021-02-18T10:27:08Z</dcterms:created>
  <dcterms:modified xsi:type="dcterms:W3CDTF">2025-03-05T10:23:38Z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