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D00"/>
    <a:srgbClr val="AFCA0B"/>
    <a:srgbClr val="0069B4"/>
    <a:srgbClr val="FF0066"/>
    <a:srgbClr val="0099CC"/>
    <a:srgbClr val="D30073"/>
    <a:srgbClr val="9999FF"/>
    <a:srgbClr val="9900FF"/>
    <a:srgbClr val="9900CC"/>
    <a:srgbClr val="C99B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464" y="1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321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94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42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9" y="274642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65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39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83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9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4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51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691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906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744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81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568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A4AEB-055D-4877-8580-C5C6F5B36867}" type="datetimeFigureOut">
              <a:rPr lang="fr-FR" smtClean="0"/>
              <a:t>05/03/2025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2C714-72F2-4AC0-82BB-24ECBC8E1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924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preps-etp-gassies@ugecam.assurance-maladie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8464" y="1772816"/>
            <a:ext cx="4434579" cy="3861631"/>
          </a:xfrm>
          <a:prstGeom prst="rect">
            <a:avLst/>
          </a:prstGeom>
          <a:solidFill>
            <a:srgbClr val="AFCA0B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28464" y="1484784"/>
            <a:ext cx="4436326" cy="348962"/>
          </a:xfrm>
          <a:prstGeom prst="rect">
            <a:avLst/>
          </a:prstGeom>
          <a:solidFill>
            <a:srgbClr val="AFCA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Arrondir un rectangle avec un coin diagonal 3"/>
          <p:cNvSpPr/>
          <p:nvPr/>
        </p:nvSpPr>
        <p:spPr>
          <a:xfrm>
            <a:off x="2072680" y="141183"/>
            <a:ext cx="2490363" cy="1127577"/>
          </a:xfrm>
          <a:prstGeom prst="round2DiagRect">
            <a:avLst/>
          </a:prstGeom>
          <a:solidFill>
            <a:srgbClr val="EF7D00">
              <a:alpha val="76078"/>
            </a:srgbClr>
          </a:solidFill>
          <a:ln w="9525"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200" b="1" dirty="0" smtClean="0"/>
              <a:t>Programme </a:t>
            </a:r>
            <a:r>
              <a:rPr lang="fr-FR" sz="1200" b="1" dirty="0"/>
              <a:t>global d’éducation thérapeutique </a:t>
            </a:r>
            <a:endParaRPr lang="fr-FR" sz="1200" dirty="0"/>
          </a:p>
          <a:p>
            <a:pPr algn="ctr"/>
            <a:r>
              <a:rPr lang="fr-FR" sz="1200" b="1" dirty="0"/>
              <a:t>du patient (</a:t>
            </a:r>
            <a:r>
              <a:rPr lang="fr-FR" sz="1200" b="1" dirty="0" smtClean="0"/>
              <a:t>ETP)</a:t>
            </a:r>
            <a:r>
              <a:rPr lang="fr-FR" sz="1200" dirty="0"/>
              <a:t> </a:t>
            </a:r>
            <a:r>
              <a:rPr lang="fr-FR" sz="1200" dirty="0" smtClean="0"/>
              <a:t>pour </a:t>
            </a:r>
            <a:r>
              <a:rPr lang="fr-FR" sz="1200" dirty="0"/>
              <a:t>le rétablissement des personnes avec troubles psychiques</a:t>
            </a:r>
          </a:p>
        </p:txBody>
      </p:sp>
      <p:sp>
        <p:nvSpPr>
          <p:cNvPr id="37" name="Rectangle 36"/>
          <p:cNvSpPr/>
          <p:nvPr/>
        </p:nvSpPr>
        <p:spPr>
          <a:xfrm>
            <a:off x="128464" y="5692267"/>
            <a:ext cx="4434580" cy="1165790"/>
          </a:xfrm>
          <a:prstGeom prst="rect">
            <a:avLst/>
          </a:prstGeom>
          <a:solidFill>
            <a:srgbClr val="EF7D00">
              <a:alpha val="5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848544" y="1484784"/>
            <a:ext cx="29667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Vivre avec mon trouble bipolaire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8464" y="1891566"/>
            <a:ext cx="4648640" cy="3985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b="1" dirty="0" smtClean="0"/>
              <a:t>7 </a:t>
            </a:r>
            <a:r>
              <a:rPr lang="fr-FR" sz="1100" b="1" dirty="0"/>
              <a:t>séances (groupe ou individuel)</a:t>
            </a:r>
          </a:p>
          <a:p>
            <a:r>
              <a:rPr lang="fr-FR" sz="700" dirty="0"/>
              <a:t> </a:t>
            </a:r>
          </a:p>
          <a:p>
            <a:r>
              <a:rPr lang="fr-FR" sz="1100" b="1" u="sng" dirty="0">
                <a:solidFill>
                  <a:srgbClr val="AFCA0B"/>
                </a:solidFill>
              </a:rPr>
              <a:t>Objectifs : </a:t>
            </a:r>
            <a:endParaRPr lang="fr-FR" sz="1100" u="sng" dirty="0">
              <a:solidFill>
                <a:srgbClr val="AFCA0B"/>
              </a:solidFill>
            </a:endParaRPr>
          </a:p>
          <a:p>
            <a:r>
              <a:rPr lang="fr-FR" sz="1100" dirty="0"/>
              <a:t>• S’informer sur le trouble bipolaire pour mieux connaître son trouble </a:t>
            </a:r>
          </a:p>
          <a:p>
            <a:r>
              <a:rPr lang="fr-FR" sz="1100" dirty="0"/>
              <a:t>• Identifier ses symptômes et les gérer </a:t>
            </a:r>
          </a:p>
          <a:p>
            <a:r>
              <a:rPr lang="fr-FR" sz="1100" dirty="0"/>
              <a:t>• Identifier les facteurs de stress et les signes annonciateurs d’une rechute </a:t>
            </a:r>
          </a:p>
          <a:p>
            <a:r>
              <a:rPr lang="fr-FR" sz="1100" dirty="0"/>
              <a:t>• Comprendre l'intérêt d'une bonne hygiène de vie </a:t>
            </a:r>
          </a:p>
          <a:p>
            <a:r>
              <a:rPr lang="fr-FR" sz="1100" dirty="0"/>
              <a:t>• Connaître et gérer son traitement et ses effets </a:t>
            </a:r>
          </a:p>
          <a:p>
            <a:r>
              <a:rPr lang="fr-FR" sz="1000" dirty="0"/>
              <a:t> </a:t>
            </a:r>
          </a:p>
          <a:p>
            <a:r>
              <a:rPr lang="fr-FR" sz="1100" b="1" u="sng" dirty="0">
                <a:solidFill>
                  <a:srgbClr val="AFCA0B"/>
                </a:solidFill>
              </a:rPr>
              <a:t>Animateurs : </a:t>
            </a:r>
            <a:endParaRPr lang="fr-FR" sz="1100" u="sng" dirty="0">
              <a:solidFill>
                <a:srgbClr val="AFCA0B"/>
              </a:solidFill>
            </a:endParaRPr>
          </a:p>
          <a:p>
            <a:r>
              <a:rPr lang="fr-FR" sz="1100" dirty="0"/>
              <a:t>Médecin psychiatre, infirmiers, neuropsychologue, assistante sociale, médiatrice santé pair </a:t>
            </a:r>
          </a:p>
          <a:p>
            <a:r>
              <a:rPr lang="fr-FR" sz="1000" dirty="0"/>
              <a:t> </a:t>
            </a:r>
          </a:p>
          <a:p>
            <a:r>
              <a:rPr lang="fr-FR" sz="1100" b="1" u="sng" dirty="0">
                <a:solidFill>
                  <a:srgbClr val="AFCA0B"/>
                </a:solidFill>
              </a:rPr>
              <a:t>Déroulé des séances :</a:t>
            </a:r>
            <a:endParaRPr lang="fr-FR" sz="1100" u="sng" dirty="0">
              <a:solidFill>
                <a:srgbClr val="AFCA0B"/>
              </a:solidFill>
            </a:endParaRPr>
          </a:p>
          <a:p>
            <a:r>
              <a:rPr lang="fr-FR" sz="1100" dirty="0"/>
              <a:t>- Séance 1 : Le trouble bipolaire</a:t>
            </a:r>
          </a:p>
          <a:p>
            <a:r>
              <a:rPr lang="fr-FR" sz="1100" dirty="0"/>
              <a:t>- Séance 2 : Les symptômes du trouble bipolaire</a:t>
            </a:r>
          </a:p>
          <a:p>
            <a:r>
              <a:rPr lang="fr-FR" sz="1100" dirty="0"/>
              <a:t>- Séance 3 : Gestion des symptômes : prévenir et anticiper les rechutes</a:t>
            </a:r>
          </a:p>
          <a:p>
            <a:r>
              <a:rPr lang="fr-FR" sz="1100" dirty="0"/>
              <a:t>- Séance 4 : Les troubles cognitifs, les traitements médicamenteux et non médicamenteux</a:t>
            </a:r>
          </a:p>
          <a:p>
            <a:r>
              <a:rPr lang="fr-FR" sz="1100" dirty="0"/>
              <a:t>- Séance 5 : L’hygiène de vie</a:t>
            </a:r>
          </a:p>
          <a:p>
            <a:r>
              <a:rPr lang="fr-FR" sz="1100" dirty="0"/>
              <a:t>- Séance 6 : Mise en pratique !</a:t>
            </a:r>
          </a:p>
          <a:p>
            <a:r>
              <a:rPr lang="fr-FR" sz="1100" dirty="0"/>
              <a:t>- Séance 7 </a:t>
            </a:r>
            <a:r>
              <a:rPr lang="fr-FR" sz="1100" dirty="0" smtClean="0"/>
              <a:t>(</a:t>
            </a:r>
            <a:r>
              <a:rPr lang="fr-FR" sz="1100" dirty="0"/>
              <a:t>séance en individuel): Gestion du traitement médicamenteux</a:t>
            </a:r>
          </a:p>
          <a:p>
            <a:endParaRPr lang="fr-FR" sz="1100" dirty="0"/>
          </a:p>
        </p:txBody>
      </p:sp>
      <p:sp>
        <p:nvSpPr>
          <p:cNvPr id="14" name="Rectangle 13"/>
          <p:cNvSpPr/>
          <p:nvPr/>
        </p:nvSpPr>
        <p:spPr>
          <a:xfrm>
            <a:off x="6177136" y="1484784"/>
            <a:ext cx="296677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solidFill>
                  <a:schemeClr val="bg1"/>
                </a:solidFill>
              </a:rPr>
              <a:t>Vivre avec mon trouble bipolaire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56635" y="5956538"/>
            <a:ext cx="443632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b="1" dirty="0">
                <a:solidFill>
                  <a:schemeClr val="bg1"/>
                </a:solidFill>
                <a:latin typeface="+mj-lt"/>
              </a:rPr>
              <a:t>Pour toute demande d’information ou pour participer au programme d’ETP 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: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&gt;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Pour les personnes suivies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au CRPS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ou C2RP, parlez-en à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l’un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de vos soignants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référents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&gt;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Pour les personnes non suivies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au CRPS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ou C2RP vous pouvez nous contacter :</a:t>
            </a: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        Par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mail : </a:t>
            </a:r>
            <a:r>
              <a:rPr lang="fr-FR" sz="900" b="1" dirty="0" smtClean="0">
                <a:solidFill>
                  <a:schemeClr val="bg1"/>
                </a:solidFill>
                <a:latin typeface="+mj-lt"/>
                <a:hlinkClick r:id="rId2"/>
              </a:rPr>
              <a:t>preps-etp-gassies@ugecam.assurance-maladie.fr</a:t>
            </a:r>
            <a:endParaRPr lang="fr-FR" sz="900" b="1" dirty="0" smtClean="0">
              <a:solidFill>
                <a:schemeClr val="bg1"/>
              </a:solidFill>
              <a:latin typeface="+mj-lt"/>
            </a:endParaRPr>
          </a:p>
          <a:p>
            <a:r>
              <a:rPr lang="fr-FR" sz="900" b="1" dirty="0" smtClean="0">
                <a:solidFill>
                  <a:schemeClr val="bg1"/>
                </a:solidFill>
                <a:latin typeface="+mj-lt"/>
              </a:rPr>
              <a:t>         Par </a:t>
            </a:r>
            <a:r>
              <a:rPr lang="fr-FR" sz="900" b="1" dirty="0">
                <a:solidFill>
                  <a:schemeClr val="bg1"/>
                </a:solidFill>
                <a:latin typeface="+mj-lt"/>
              </a:rPr>
              <a:t>téléphone : 05 56 16 36 90 ou 05 56 16 37 10</a:t>
            </a: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4" y="347514"/>
            <a:ext cx="1800200" cy="635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34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250</Words>
  <Application>Microsoft Office PowerPoint</Application>
  <PresentationFormat>Format A4 (210 x 297 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CNAMTS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CIPIERE LOUISE (UGECAM AQUITAINE)</dc:creator>
  <cp:lastModifiedBy>GRAVELAT BENEDICTE (UGECAM AQUITAINE)</cp:lastModifiedBy>
  <cp:revision>29</cp:revision>
  <cp:lastPrinted>2021-05-27T07:21:22Z</cp:lastPrinted>
  <dcterms:created xsi:type="dcterms:W3CDTF">2021-02-18T10:27:08Z</dcterms:created>
  <dcterms:modified xsi:type="dcterms:W3CDTF">2025-03-05T10:15:59Z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