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69B4"/>
    <a:srgbClr val="EF7D00"/>
    <a:srgbClr val="AFCA0B"/>
    <a:srgbClr val="FF0066"/>
    <a:srgbClr val="D30073"/>
    <a:srgbClr val="9999FF"/>
    <a:srgbClr val="9900FF"/>
    <a:srgbClr val="9900CC"/>
    <a:srgbClr val="C99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eps-etp-gassies@ugecam.assurance-maladi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464" y="1772816"/>
            <a:ext cx="4434579" cy="3861631"/>
          </a:xfrm>
          <a:prstGeom prst="rect">
            <a:avLst/>
          </a:prstGeom>
          <a:solidFill>
            <a:srgbClr val="0099CC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8464" y="1484784"/>
            <a:ext cx="4436326" cy="348962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072680" y="141183"/>
            <a:ext cx="2490363" cy="1127577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global d’éducation thérapeutique </a:t>
            </a:r>
            <a:endParaRPr lang="fr-FR" sz="1200" dirty="0" smtClean="0"/>
          </a:p>
          <a:p>
            <a:pPr algn="ctr"/>
            <a:r>
              <a:rPr lang="fr-FR" sz="1200" b="1" dirty="0" smtClean="0"/>
              <a:t>du patient (ETP)</a:t>
            </a:r>
            <a:r>
              <a:rPr lang="fr-FR" sz="1200" dirty="0" smtClean="0"/>
              <a:t> pour le rétablissement des personnes avec troubles psychiques</a:t>
            </a:r>
            <a:endParaRPr lang="fr-FR" sz="1200" dirty="0"/>
          </a:p>
        </p:txBody>
      </p:sp>
      <p:sp>
        <p:nvSpPr>
          <p:cNvPr id="37" name="Rectangle 36"/>
          <p:cNvSpPr/>
          <p:nvPr/>
        </p:nvSpPr>
        <p:spPr>
          <a:xfrm>
            <a:off x="128464" y="5703345"/>
            <a:ext cx="4434580" cy="1165790"/>
          </a:xfrm>
          <a:prstGeom prst="rect">
            <a:avLst/>
          </a:prstGeom>
          <a:solidFill>
            <a:srgbClr val="EF7D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70970" y="1484784"/>
            <a:ext cx="2981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ETP: vivre avec ma schizophrénie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519" y="1833746"/>
            <a:ext cx="443457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7 séances (groupe ou individuel)</a:t>
            </a:r>
          </a:p>
          <a:p>
            <a:r>
              <a:rPr lang="fr-FR" sz="700" dirty="0"/>
              <a:t> </a:t>
            </a:r>
          </a:p>
          <a:p>
            <a:r>
              <a:rPr lang="fr-FR" sz="11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Objectifs : </a:t>
            </a:r>
          </a:p>
          <a:p>
            <a:r>
              <a:rPr lang="fr-FR" sz="1100" dirty="0"/>
              <a:t>• S’informer sur la schizophrénie pour mieux connaître son trouble </a:t>
            </a:r>
          </a:p>
          <a:p>
            <a:r>
              <a:rPr lang="fr-FR" sz="1100" dirty="0"/>
              <a:t>• Identifier ses symptômes et les gérer </a:t>
            </a:r>
          </a:p>
          <a:p>
            <a:r>
              <a:rPr lang="fr-FR" sz="1100" dirty="0"/>
              <a:t>• Identifier les facteurs de stress et les signes annonciateurs d’une rechute </a:t>
            </a:r>
          </a:p>
          <a:p>
            <a:r>
              <a:rPr lang="fr-FR" sz="1100" dirty="0"/>
              <a:t>• Comprendre l'intérêt d'une bonne hygiène de vie </a:t>
            </a:r>
          </a:p>
          <a:p>
            <a:r>
              <a:rPr lang="fr-FR" sz="1100" dirty="0"/>
              <a:t>• Connaître et gérer son traitement et ses effets 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Animateurs </a:t>
            </a:r>
            <a:r>
              <a:rPr lang="fr-FR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endParaRPr lang="fr-FR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100" dirty="0"/>
              <a:t>Médecin psychiatre, infirmiers, neuropsychologue, </a:t>
            </a:r>
            <a:r>
              <a:rPr lang="fr-FR" sz="1100" dirty="0" smtClean="0"/>
              <a:t>médiatrice </a:t>
            </a:r>
            <a:r>
              <a:rPr lang="fr-FR" sz="1100" dirty="0"/>
              <a:t>santé paire 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Déroulé des séances :</a:t>
            </a:r>
            <a:endParaRPr lang="fr-FR" sz="11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100" dirty="0"/>
              <a:t>- Séance 1 : Le trouble schizophrénique</a:t>
            </a:r>
          </a:p>
          <a:p>
            <a:r>
              <a:rPr lang="fr-FR" sz="1100" dirty="0"/>
              <a:t>- Séance 2 : Les symptômes de la schizophrénie : les symptômes positifs et négatifs</a:t>
            </a:r>
          </a:p>
          <a:p>
            <a:r>
              <a:rPr lang="fr-FR" sz="1100" dirty="0"/>
              <a:t>-Séance 3 : Les symptômes de désorganisation et les troubles cognitifs </a:t>
            </a:r>
          </a:p>
          <a:p>
            <a:r>
              <a:rPr lang="fr-FR" sz="1100" dirty="0"/>
              <a:t>-Séance 4: Gestion des symptômes, anticiper la rechute - L’hygiène de vie </a:t>
            </a:r>
          </a:p>
          <a:p>
            <a:r>
              <a:rPr lang="fr-FR" sz="1100" dirty="0"/>
              <a:t>- Séance 5  (optionnelle) : Le trouble schizo-affectif - Les signes annonciateurs de rechute </a:t>
            </a:r>
          </a:p>
          <a:p>
            <a:r>
              <a:rPr lang="fr-FR" sz="1100" dirty="0"/>
              <a:t>- Séance 6 : Les traitements médicamenteux et non médicamenteux</a:t>
            </a:r>
          </a:p>
          <a:p>
            <a:r>
              <a:rPr lang="fr-FR" sz="1100" dirty="0"/>
              <a:t>- Séance 7 (séance en individuel): Gestion du traitement médicamenteux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6635" y="5956538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2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347514"/>
            <a:ext cx="1800200" cy="63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257</Words>
  <Application>Microsoft Office PowerPoint</Application>
  <PresentationFormat>Format A4 (210 x 297 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39</cp:revision>
  <cp:lastPrinted>2021-05-27T07:21:22Z</cp:lastPrinted>
  <dcterms:created xsi:type="dcterms:W3CDTF">2021-02-18T10:27:08Z</dcterms:created>
  <dcterms:modified xsi:type="dcterms:W3CDTF">2025-03-05T10:23:59Z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