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B4"/>
    <a:srgbClr val="24A7D3"/>
    <a:srgbClr val="C9E9F4"/>
    <a:srgbClr val="AFCA0B"/>
    <a:srgbClr val="0099CC"/>
    <a:srgbClr val="11A0CF"/>
    <a:srgbClr val="EEF4CB"/>
    <a:srgbClr val="C9DFEF"/>
    <a:srgbClr val="D8007B"/>
    <a:srgbClr val="DB00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9C41E-AD47-4082-A81C-54B1AE590158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1B3BF-0159-4140-AB67-983580F49B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87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Plaquette téléchargeable sur site internet C2RP.org et bientôt les plaquettes individuelles également disponible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3AB8B-6D17-C244-B144-C2D3D1B3AB3D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656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89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809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58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13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84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00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229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33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93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24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C248-1408-43E9-BB1C-77C7AED67FD2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38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7C248-1408-43E9-BB1C-77C7AED67FD2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996FE-DF01-4911-B196-FA71528689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80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enedicte.gravelat@ugecam.assurance-maladie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mailto:celine.pauly@ugecam.assurance-maladie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iagonal 3"/>
          <p:cNvSpPr/>
          <p:nvPr/>
        </p:nvSpPr>
        <p:spPr>
          <a:xfrm>
            <a:off x="3918119" y="260648"/>
            <a:ext cx="8115771" cy="792088"/>
          </a:xfrm>
          <a:prstGeom prst="round2DiagRect">
            <a:avLst/>
          </a:prstGeom>
          <a:solidFill>
            <a:srgbClr val="C00000">
              <a:alpha val="76078"/>
            </a:srgbClr>
          </a:solidFill>
          <a:ln w="9525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500" b="1" dirty="0">
                <a:solidFill>
                  <a:prstClr val="white"/>
                </a:solidFill>
                <a:ea typeface="Calibri"/>
                <a:cs typeface="Arial"/>
              </a:rPr>
              <a:t>    Programme global d’éducation thérapeutique du patient (ETP)</a:t>
            </a:r>
          </a:p>
          <a:p>
            <a:pPr algn="ctr"/>
            <a:r>
              <a:rPr lang="fr-FR" sz="1500" dirty="0">
                <a:solidFill>
                  <a:prstClr val="white"/>
                </a:solidFill>
                <a:ea typeface="Calibri"/>
                <a:cs typeface="Arial"/>
              </a:rPr>
              <a:t>    pour le rétablissement des personnes avec troubles psychiques</a:t>
            </a:r>
            <a:endParaRPr lang="fr-FR" sz="1500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158112" y="1156624"/>
            <a:ext cx="1832668" cy="384130"/>
            <a:chOff x="2802" y="288731"/>
            <a:chExt cx="1489043" cy="384130"/>
          </a:xfrm>
          <a:solidFill>
            <a:srgbClr val="0099CC"/>
          </a:solidFill>
        </p:grpSpPr>
        <p:sp>
          <p:nvSpPr>
            <p:cNvPr id="9" name="Rectangle 8"/>
            <p:cNvSpPr/>
            <p:nvPr/>
          </p:nvSpPr>
          <p:spPr>
            <a:xfrm>
              <a:off x="2802" y="288731"/>
              <a:ext cx="1489043" cy="3841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2802" y="288731"/>
              <a:ext cx="1489043" cy="38413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0">
              <a:noAutofit/>
            </a:bodyPr>
            <a:lstStyle/>
            <a:p>
              <a:pPr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dirty="0">
                  <a:solidFill>
                    <a:prstClr val="white"/>
                  </a:solidFill>
                </a:rPr>
                <a:t>Vivre avec mon trouble schizophrénique</a:t>
              </a: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2073474" y="1166570"/>
            <a:ext cx="1832668" cy="384130"/>
            <a:chOff x="1700312" y="288731"/>
            <a:chExt cx="1489043" cy="384130"/>
          </a:xfrm>
          <a:solidFill>
            <a:srgbClr val="AFCA0B"/>
          </a:solidFill>
        </p:grpSpPr>
        <p:sp>
          <p:nvSpPr>
            <p:cNvPr id="12" name="Rectangle 11"/>
            <p:cNvSpPr/>
            <p:nvPr/>
          </p:nvSpPr>
          <p:spPr>
            <a:xfrm>
              <a:off x="1700312" y="288731"/>
              <a:ext cx="1489043" cy="3841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700312" y="300537"/>
              <a:ext cx="1489043" cy="372323"/>
            </a:xfrm>
            <a:prstGeom prst="rect">
              <a:avLst/>
            </a:prstGeom>
            <a:solidFill>
              <a:srgbClr val="0069B4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0">
              <a:noAutofit/>
            </a:bodyPr>
            <a:lstStyle/>
            <a:p>
              <a:pPr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dirty="0">
                  <a:solidFill>
                    <a:prstClr val="white"/>
                  </a:solidFill>
                </a:rPr>
                <a:t>Vivre avec mon trouble bipolaire</a:t>
              </a: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4011696" y="1172472"/>
            <a:ext cx="2481505" cy="384130"/>
            <a:chOff x="3397822" y="288731"/>
            <a:chExt cx="1489043" cy="384130"/>
          </a:xfrm>
          <a:solidFill>
            <a:srgbClr val="AFCA0B"/>
          </a:solidFill>
        </p:grpSpPr>
        <p:sp>
          <p:nvSpPr>
            <p:cNvPr id="15" name="Rectangle 14"/>
            <p:cNvSpPr/>
            <p:nvPr/>
          </p:nvSpPr>
          <p:spPr>
            <a:xfrm>
              <a:off x="3397822" y="288731"/>
              <a:ext cx="1489043" cy="3841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3397822" y="288731"/>
              <a:ext cx="1489043" cy="38413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0">
              <a:noAutofit/>
            </a:bodyPr>
            <a:lstStyle/>
            <a:p>
              <a:pPr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dirty="0">
                  <a:solidFill>
                    <a:prstClr val="white"/>
                  </a:solidFill>
                </a:rPr>
                <a:t>Mes proches et mes aidants</a:t>
              </a: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6567588" y="1163399"/>
            <a:ext cx="1832668" cy="385872"/>
            <a:chOff x="5095333" y="288731"/>
            <a:chExt cx="1489043" cy="384130"/>
          </a:xfrm>
          <a:solidFill>
            <a:srgbClr val="0099CC"/>
          </a:solidFill>
        </p:grpSpPr>
        <p:sp>
          <p:nvSpPr>
            <p:cNvPr id="18" name="Rectangle 17"/>
            <p:cNvSpPr/>
            <p:nvPr/>
          </p:nvSpPr>
          <p:spPr>
            <a:xfrm>
              <a:off x="5095333" y="288731"/>
              <a:ext cx="1489043" cy="3841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5095333" y="288731"/>
              <a:ext cx="1489043" cy="38413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0">
              <a:noAutofit/>
            </a:bodyPr>
            <a:lstStyle/>
            <a:p>
              <a:pPr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dirty="0">
                  <a:solidFill>
                    <a:prstClr val="white"/>
                  </a:solidFill>
                </a:rPr>
                <a:t>Cap sur mon rétablissement !</a:t>
              </a: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8495988" y="1182290"/>
            <a:ext cx="1676773" cy="392962"/>
            <a:chOff x="6792843" y="288731"/>
            <a:chExt cx="1489043" cy="384130"/>
          </a:xfrm>
          <a:solidFill>
            <a:srgbClr val="AFCA0B"/>
          </a:solidFill>
        </p:grpSpPr>
        <p:sp>
          <p:nvSpPr>
            <p:cNvPr id="21" name="Rectangle 20"/>
            <p:cNvSpPr/>
            <p:nvPr/>
          </p:nvSpPr>
          <p:spPr>
            <a:xfrm>
              <a:off x="6792843" y="288731"/>
              <a:ext cx="1489043" cy="3841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6792843" y="288731"/>
              <a:ext cx="1489043" cy="384130"/>
            </a:xfrm>
            <a:prstGeom prst="rect">
              <a:avLst/>
            </a:prstGeom>
            <a:solidFill>
              <a:srgbClr val="0069B4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0">
              <a:noAutofit/>
            </a:bodyPr>
            <a:lstStyle/>
            <a:p>
              <a:pPr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dirty="0">
                  <a:solidFill>
                    <a:prstClr val="white"/>
                  </a:solidFill>
                </a:rPr>
                <a:t>Bien être et qualité de vie</a:t>
              </a:r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10261385" y="1182290"/>
            <a:ext cx="1772505" cy="392962"/>
            <a:chOff x="8490353" y="288731"/>
            <a:chExt cx="1489043" cy="384130"/>
          </a:xfrm>
          <a:solidFill>
            <a:srgbClr val="AFCA0B"/>
          </a:solidFill>
        </p:grpSpPr>
        <p:sp>
          <p:nvSpPr>
            <p:cNvPr id="24" name="Rectangle 23"/>
            <p:cNvSpPr/>
            <p:nvPr/>
          </p:nvSpPr>
          <p:spPr>
            <a:xfrm>
              <a:off x="8490353" y="288731"/>
              <a:ext cx="1489043" cy="3841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8490353" y="288731"/>
              <a:ext cx="1489043" cy="38413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0">
              <a:noAutofit/>
            </a:bodyPr>
            <a:lstStyle/>
            <a:p>
              <a:pPr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dirty="0" smtClean="0">
                  <a:solidFill>
                    <a:prstClr val="white"/>
                  </a:solidFill>
                </a:rPr>
                <a:t>Equilibre </a:t>
              </a:r>
              <a:endParaRPr lang="fr-FR" sz="105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176949" y="1550699"/>
            <a:ext cx="1781859" cy="5101397"/>
          </a:xfrm>
          <a:prstGeom prst="rect">
            <a:avLst/>
          </a:prstGeom>
          <a:solidFill>
            <a:srgbClr val="0099CC">
              <a:alpha val="21176"/>
            </a:srgbClr>
          </a:solidFill>
        </p:spPr>
        <p:txBody>
          <a:bodyPr wrap="square">
            <a:spAutoFit/>
          </a:bodyPr>
          <a:lstStyle/>
          <a:p>
            <a:r>
              <a:rPr lang="fr-FR" sz="1050" dirty="0">
                <a:solidFill>
                  <a:prstClr val="black"/>
                </a:solidFill>
              </a:rPr>
              <a:t> &gt; 7 séances (groupe ou  individuel)</a:t>
            </a:r>
          </a:p>
          <a:p>
            <a:endParaRPr lang="fr-FR" sz="1050" dirty="0">
              <a:solidFill>
                <a:srgbClr val="0099CC"/>
              </a:solidFill>
            </a:endParaRPr>
          </a:p>
          <a:p>
            <a:r>
              <a:rPr lang="fr-FR" sz="1050" b="1" u="sng" dirty="0">
                <a:solidFill>
                  <a:srgbClr val="0099CC"/>
                </a:solidFill>
              </a:rPr>
              <a:t>Objectifs</a:t>
            </a:r>
            <a:r>
              <a:rPr lang="fr-FR" sz="1050" b="1" dirty="0">
                <a:solidFill>
                  <a:srgbClr val="0099CC"/>
                </a:solidFill>
              </a:rPr>
              <a:t> :</a:t>
            </a:r>
            <a:endParaRPr lang="fr-FR" sz="1050" dirty="0">
              <a:solidFill>
                <a:srgbClr val="0099CC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S’informer sur la schizophrénie pour mieux connaître son trouble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 Identifier ses symptômes et les gérer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 Identifier les facteurs de stress et les signes annonciateurs d’une rechute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 Comprendre l'intérêt d'une bonne hygiène de vie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 Connaître et gérer son traitement et ses effets</a:t>
            </a:r>
          </a:p>
          <a:p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>
                <a:solidFill>
                  <a:srgbClr val="0099CC"/>
                </a:solidFill>
              </a:rPr>
              <a:t>Animateurs</a:t>
            </a:r>
            <a:r>
              <a:rPr lang="fr-FR" sz="1050" b="1" dirty="0">
                <a:solidFill>
                  <a:srgbClr val="0099CC"/>
                </a:solidFill>
              </a:rPr>
              <a:t> : </a:t>
            </a:r>
          </a:p>
          <a:p>
            <a:r>
              <a:rPr lang="fr-FR" sz="1050" dirty="0">
                <a:solidFill>
                  <a:prstClr val="black"/>
                </a:solidFill>
              </a:rPr>
              <a:t>Médecin psychiatre, infirmiers, neuropsychologue, assistante sociale, médiatrice santé </a:t>
            </a:r>
            <a:r>
              <a:rPr lang="fr-FR" sz="1050" dirty="0" smtClean="0">
                <a:solidFill>
                  <a:prstClr val="black"/>
                </a:solidFill>
              </a:rPr>
              <a:t>pair</a:t>
            </a:r>
          </a:p>
          <a:p>
            <a:endParaRPr lang="fr-FR" sz="1050" dirty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 smtClean="0">
                <a:solidFill>
                  <a:srgbClr val="0099CC"/>
                </a:solidFill>
              </a:rPr>
              <a:t>Référents</a:t>
            </a:r>
            <a:r>
              <a:rPr lang="fr-FR" sz="1050" b="1" dirty="0" smtClean="0">
                <a:solidFill>
                  <a:srgbClr val="0099CC"/>
                </a:solidFill>
              </a:rPr>
              <a:t> </a:t>
            </a:r>
            <a:r>
              <a:rPr lang="fr-FR" sz="1050" b="1" dirty="0">
                <a:solidFill>
                  <a:srgbClr val="0099CC"/>
                </a:solidFill>
              </a:rPr>
              <a:t>: </a:t>
            </a:r>
            <a:r>
              <a:rPr lang="fr-FR" sz="1050" b="1" dirty="0" smtClean="0">
                <a:solidFill>
                  <a:srgbClr val="0099CC"/>
                </a:solidFill>
              </a:rPr>
              <a:t/>
            </a:r>
            <a:br>
              <a:rPr lang="fr-FR" sz="1050" b="1" dirty="0" smtClean="0">
                <a:solidFill>
                  <a:srgbClr val="0099CC"/>
                </a:solidFill>
              </a:rPr>
            </a:br>
            <a:r>
              <a:rPr lang="fr-FR" sz="1050" dirty="0" err="1" smtClean="0"/>
              <a:t>Poychicot</a:t>
            </a:r>
            <a:r>
              <a:rPr lang="fr-FR" sz="1050" dirty="0" smtClean="0"/>
              <a:t> Théo et </a:t>
            </a:r>
            <a:r>
              <a:rPr lang="fr-FR" sz="1050" dirty="0" err="1" smtClean="0"/>
              <a:t>Baury</a:t>
            </a:r>
            <a:r>
              <a:rPr lang="fr-FR" sz="1050" dirty="0" smtClean="0"/>
              <a:t> </a:t>
            </a:r>
            <a:r>
              <a:rPr lang="fr-FR" sz="1050" dirty="0" err="1" smtClean="0"/>
              <a:t>Ellia</a:t>
            </a:r>
            <a:r>
              <a:rPr lang="fr-FR" sz="1050" dirty="0" smtClean="0"/>
              <a:t> - IDE</a:t>
            </a:r>
            <a:endParaRPr lang="fr-FR" sz="1050" dirty="0"/>
          </a:p>
          <a:p>
            <a:endParaRPr lang="fr-FR" sz="1050" dirty="0">
              <a:solidFill>
                <a:prstClr val="black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073426" y="1562505"/>
            <a:ext cx="1832668" cy="5101397"/>
          </a:xfrm>
          <a:prstGeom prst="rect">
            <a:avLst/>
          </a:prstGeom>
          <a:solidFill>
            <a:srgbClr val="C9DFEF"/>
          </a:solidFill>
        </p:spPr>
        <p:txBody>
          <a:bodyPr wrap="square">
            <a:spAutoFit/>
          </a:bodyPr>
          <a:lstStyle/>
          <a:p>
            <a:r>
              <a:rPr lang="fr-FR" sz="1050" dirty="0">
                <a:solidFill>
                  <a:prstClr val="black"/>
                </a:solidFill>
              </a:rPr>
              <a:t>&gt; 7 séances (groupe ou individuel)</a:t>
            </a:r>
          </a:p>
          <a:p>
            <a:endParaRPr lang="fr-FR" sz="1050" dirty="0">
              <a:solidFill>
                <a:srgbClr val="AFCA0B"/>
              </a:solidFill>
            </a:endParaRPr>
          </a:p>
          <a:p>
            <a:r>
              <a:rPr lang="fr-FR" sz="1050" b="1" u="sng" dirty="0" smtClean="0">
                <a:solidFill>
                  <a:srgbClr val="0069B4"/>
                </a:solidFill>
              </a:rPr>
              <a:t>Objectifs</a:t>
            </a:r>
            <a:r>
              <a:rPr lang="fr-FR" sz="1050" b="1" dirty="0" smtClean="0">
                <a:solidFill>
                  <a:srgbClr val="0069B4"/>
                </a:solidFill>
              </a:rPr>
              <a:t>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prstClr val="black"/>
                </a:solidFill>
              </a:rPr>
              <a:t>S’informer </a:t>
            </a:r>
            <a:r>
              <a:rPr lang="fr-FR" sz="1050" dirty="0">
                <a:solidFill>
                  <a:prstClr val="black"/>
                </a:solidFill>
              </a:rPr>
              <a:t>sur le trouble bipolaire pour mieux connaître son trouble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 Identifier ses symptômes et les gérer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 Identifier les facteurs de stress et les signes annonciateurs d’une rechute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 Comprendre l'intérêt d'une bonne hygiène de vie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 Connaître et gérer son traitement et ses effets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 smtClean="0">
                <a:solidFill>
                  <a:srgbClr val="0069B4"/>
                </a:solidFill>
              </a:rPr>
              <a:t>Animateurs</a:t>
            </a:r>
            <a:r>
              <a:rPr lang="fr-FR" sz="1050" b="1" dirty="0" smtClean="0">
                <a:solidFill>
                  <a:srgbClr val="0069B4"/>
                </a:solidFill>
              </a:rPr>
              <a:t> : </a:t>
            </a:r>
          </a:p>
          <a:p>
            <a:r>
              <a:rPr lang="fr-FR" sz="1050" dirty="0" smtClean="0">
                <a:solidFill>
                  <a:prstClr val="black"/>
                </a:solidFill>
              </a:rPr>
              <a:t>Médecin </a:t>
            </a:r>
            <a:r>
              <a:rPr lang="fr-FR" sz="1050" dirty="0">
                <a:solidFill>
                  <a:prstClr val="black"/>
                </a:solidFill>
              </a:rPr>
              <a:t>psychiatre, infirmiers, neuropsychologue, assistante sociale, médiatrice santé pair</a:t>
            </a:r>
          </a:p>
          <a:p>
            <a:endParaRPr lang="fr-FR" sz="1050" dirty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 smtClean="0">
                <a:solidFill>
                  <a:srgbClr val="0069B4"/>
                </a:solidFill>
              </a:rPr>
              <a:t>Référents</a:t>
            </a:r>
            <a:r>
              <a:rPr lang="fr-FR" sz="1050" b="1" dirty="0" smtClean="0">
                <a:solidFill>
                  <a:srgbClr val="0069B4"/>
                </a:solidFill>
              </a:rPr>
              <a:t> </a:t>
            </a:r>
            <a:r>
              <a:rPr lang="fr-FR" sz="1050" b="1" dirty="0">
                <a:solidFill>
                  <a:srgbClr val="0069B4"/>
                </a:solidFill>
              </a:rPr>
              <a:t>: </a:t>
            </a:r>
          </a:p>
          <a:p>
            <a:endParaRPr lang="fr-FR" sz="1050" dirty="0">
              <a:solidFill>
                <a:prstClr val="black"/>
              </a:solidFill>
            </a:endParaRPr>
          </a:p>
          <a:p>
            <a:endParaRPr lang="fr-FR" sz="1050" dirty="0" smtClean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020009" y="1492449"/>
            <a:ext cx="2464881" cy="4293483"/>
          </a:xfrm>
          <a:prstGeom prst="rect">
            <a:avLst/>
          </a:prstGeom>
          <a:solidFill>
            <a:srgbClr val="EEF4CB"/>
          </a:solidFill>
        </p:spPr>
        <p:txBody>
          <a:bodyPr wrap="square">
            <a:spAutoFit/>
          </a:bodyPr>
          <a:lstStyle/>
          <a:p>
            <a:r>
              <a:rPr lang="fr-FR" sz="1050" dirty="0">
                <a:solidFill>
                  <a:prstClr val="black"/>
                </a:solidFill>
              </a:rPr>
              <a:t> &gt; 9 séances (groupe)</a:t>
            </a:r>
          </a:p>
          <a:p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 smtClean="0">
                <a:solidFill>
                  <a:srgbClr val="AFCA0B"/>
                </a:solidFill>
              </a:rPr>
              <a:t>Objectifs</a:t>
            </a:r>
            <a:r>
              <a:rPr lang="fr-FR" sz="1050" b="1" dirty="0" smtClean="0">
                <a:solidFill>
                  <a:srgbClr val="AFCA0B"/>
                </a:solidFill>
              </a:rPr>
              <a:t> :</a:t>
            </a:r>
            <a:endParaRPr lang="fr-FR" sz="1050" b="1" dirty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prstClr val="black"/>
                </a:solidFill>
              </a:rPr>
              <a:t>Permettre </a:t>
            </a:r>
            <a:r>
              <a:rPr lang="fr-FR" sz="1050" dirty="0">
                <a:solidFill>
                  <a:prstClr val="black"/>
                </a:solidFill>
              </a:rPr>
              <a:t>aux proches- aidants de mieux comprendre le trouble psychique (schizophrénie ou trouble bipolaire)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Identifier les symptômes et les signes annonciateurs d’une rechute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Connaître le traitement et ses effets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Acquérir des connaissances sur le processus de rétablissement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Aider à améliorer la qualité de vie et l'estime de soi en participant à l'équilibre </a:t>
            </a:r>
            <a:r>
              <a:rPr lang="fr-FR" sz="1050" dirty="0" smtClean="0">
                <a:solidFill>
                  <a:prstClr val="black"/>
                </a:solidFill>
              </a:rPr>
              <a:t>intrafamilial</a:t>
            </a:r>
            <a:endParaRPr lang="fr-FR" sz="1050" dirty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b="1" dirty="0">
              <a:solidFill>
                <a:prstClr val="black"/>
              </a:solidFill>
            </a:endParaRPr>
          </a:p>
          <a:p>
            <a:r>
              <a:rPr lang="fr-FR" sz="1050" b="1" u="sng" dirty="0" smtClean="0">
                <a:solidFill>
                  <a:srgbClr val="AFCA0B"/>
                </a:solidFill>
              </a:rPr>
              <a:t>Animateurs</a:t>
            </a:r>
            <a:r>
              <a:rPr lang="fr-FR" sz="1050" b="1" dirty="0" smtClean="0">
                <a:solidFill>
                  <a:srgbClr val="AFCA0B"/>
                </a:solidFill>
              </a:rPr>
              <a:t> :</a:t>
            </a:r>
            <a:endParaRPr lang="fr-FR" sz="1050" b="1" dirty="0">
              <a:solidFill>
                <a:prstClr val="black"/>
              </a:solidFill>
            </a:endParaRPr>
          </a:p>
          <a:p>
            <a:r>
              <a:rPr lang="fr-FR" sz="1050" dirty="0" smtClean="0">
                <a:solidFill>
                  <a:prstClr val="black"/>
                </a:solidFill>
              </a:rPr>
              <a:t>Médecin </a:t>
            </a:r>
            <a:r>
              <a:rPr lang="fr-FR" sz="1050" dirty="0">
                <a:solidFill>
                  <a:prstClr val="black"/>
                </a:solidFill>
              </a:rPr>
              <a:t>psychiatre, infirmiers, neuropsychologue, assistante sociale, médiatrice santé pair, pairs-aidants bénévoles (usager et famille)</a:t>
            </a:r>
          </a:p>
          <a:p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 smtClean="0">
                <a:solidFill>
                  <a:srgbClr val="AFCA0B"/>
                </a:solidFill>
              </a:rPr>
              <a:t>Référents</a:t>
            </a:r>
            <a:r>
              <a:rPr lang="fr-FR" sz="1050" b="1" dirty="0" smtClean="0">
                <a:solidFill>
                  <a:srgbClr val="AFCA0B"/>
                </a:solidFill>
              </a:rPr>
              <a:t> : </a:t>
            </a:r>
            <a:r>
              <a:rPr lang="fr-FR" sz="1050" dirty="0" smtClean="0"/>
              <a:t>Cellier Lucile (IDE), </a:t>
            </a:r>
            <a:r>
              <a:rPr lang="fr-FR" sz="1050" dirty="0" err="1" smtClean="0"/>
              <a:t>Baubaud</a:t>
            </a:r>
            <a:r>
              <a:rPr lang="fr-FR" sz="1050" dirty="0" smtClean="0"/>
              <a:t> Marion (neuropsychologue), Laporte Sylvie (ASE)</a:t>
            </a:r>
            <a:endParaRPr lang="fr-FR" sz="1050" dirty="0"/>
          </a:p>
        </p:txBody>
      </p:sp>
      <p:sp>
        <p:nvSpPr>
          <p:cNvPr id="33" name="Rectangle 32"/>
          <p:cNvSpPr/>
          <p:nvPr/>
        </p:nvSpPr>
        <p:spPr>
          <a:xfrm>
            <a:off x="6567588" y="1543993"/>
            <a:ext cx="1832668" cy="4293483"/>
          </a:xfrm>
          <a:prstGeom prst="rect">
            <a:avLst/>
          </a:prstGeom>
          <a:solidFill>
            <a:srgbClr val="0099CC">
              <a:alpha val="21176"/>
            </a:srgbClr>
          </a:solidFill>
        </p:spPr>
        <p:txBody>
          <a:bodyPr wrap="square">
            <a:spAutoFit/>
          </a:bodyPr>
          <a:lstStyle/>
          <a:p>
            <a:r>
              <a:rPr lang="fr-FR" sz="1050" dirty="0">
                <a:solidFill>
                  <a:prstClr val="black"/>
                </a:solidFill>
              </a:rPr>
              <a:t> &gt; 4 séances (groupe)</a:t>
            </a:r>
          </a:p>
          <a:p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>
                <a:solidFill>
                  <a:srgbClr val="0099CC"/>
                </a:solidFill>
              </a:rPr>
              <a:t> Objectifs</a:t>
            </a:r>
            <a:r>
              <a:rPr lang="fr-FR" sz="1050" b="1" dirty="0">
                <a:solidFill>
                  <a:srgbClr val="0099CC"/>
                </a:solidFill>
              </a:rPr>
              <a:t> :</a:t>
            </a:r>
            <a:endParaRPr lang="fr-FR" sz="1050" b="1" dirty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Acquérir des connaissances sur le processus de rétablissement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Prendre conscience de son pouvoir d'agir et favoriser l'espoir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Repérer les différentes ressources possibles afin de favoriser son rétablissement</a:t>
            </a:r>
          </a:p>
          <a:p>
            <a:endParaRPr lang="fr-FR" sz="1050" b="1" dirty="0">
              <a:solidFill>
                <a:prstClr val="black"/>
              </a:solidFill>
            </a:endParaRPr>
          </a:p>
          <a:p>
            <a:r>
              <a:rPr lang="fr-FR" sz="1050" b="1" u="sng" dirty="0">
                <a:solidFill>
                  <a:srgbClr val="0099CC"/>
                </a:solidFill>
              </a:rPr>
              <a:t>Animateurs : </a:t>
            </a:r>
            <a:r>
              <a:rPr lang="fr-FR" sz="1050" dirty="0">
                <a:solidFill>
                  <a:prstClr val="black"/>
                </a:solidFill>
              </a:rPr>
              <a:t>Médiatrice santé pair, pairs-aidants bénévoles, infirmiers, assistante sociale</a:t>
            </a:r>
          </a:p>
          <a:p>
            <a:endParaRPr lang="fr-FR" sz="1050" dirty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 smtClean="0">
                <a:solidFill>
                  <a:srgbClr val="0099CC"/>
                </a:solidFill>
              </a:rPr>
              <a:t>Référents </a:t>
            </a:r>
            <a:r>
              <a:rPr lang="fr-FR" sz="1050" b="1" u="sng" dirty="0">
                <a:solidFill>
                  <a:srgbClr val="0099CC"/>
                </a:solidFill>
              </a:rPr>
              <a:t>:</a:t>
            </a:r>
            <a:endParaRPr lang="fr-FR" sz="1050" b="1" dirty="0">
              <a:solidFill>
                <a:prstClr val="black"/>
              </a:solidFill>
            </a:endParaRPr>
          </a:p>
          <a:p>
            <a:endParaRPr lang="fr-FR" sz="1050" b="1" dirty="0" smtClean="0">
              <a:solidFill>
                <a:prstClr val="black"/>
              </a:solidFill>
            </a:endParaRPr>
          </a:p>
          <a:p>
            <a:endParaRPr lang="fr-FR" sz="1050" b="1" dirty="0">
              <a:solidFill>
                <a:prstClr val="black"/>
              </a:solidFill>
            </a:endParaRPr>
          </a:p>
          <a:p>
            <a:endParaRPr lang="fr-FR" sz="1050" b="1" dirty="0">
              <a:solidFill>
                <a:prstClr val="black"/>
              </a:solidFill>
            </a:endParaRPr>
          </a:p>
          <a:p>
            <a:endParaRPr lang="fr-FR" sz="1050" b="1" dirty="0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495987" y="1540754"/>
            <a:ext cx="1676774" cy="4293483"/>
          </a:xfrm>
          <a:prstGeom prst="rect">
            <a:avLst/>
          </a:prstGeom>
          <a:solidFill>
            <a:srgbClr val="C9DFEF"/>
          </a:solidFill>
        </p:spPr>
        <p:txBody>
          <a:bodyPr wrap="square">
            <a:spAutoFit/>
          </a:bodyPr>
          <a:lstStyle/>
          <a:p>
            <a:r>
              <a:rPr lang="fr-FR" sz="1050" dirty="0">
                <a:solidFill>
                  <a:prstClr val="black"/>
                </a:solidFill>
              </a:rPr>
              <a:t> &gt; 9 séances (groupe)</a:t>
            </a:r>
          </a:p>
          <a:p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 smtClean="0">
                <a:solidFill>
                  <a:srgbClr val="0069B4"/>
                </a:solidFill>
              </a:rPr>
              <a:t>Objectifs</a:t>
            </a:r>
            <a:r>
              <a:rPr lang="fr-FR" sz="1050" b="1" dirty="0" smtClean="0">
                <a:solidFill>
                  <a:srgbClr val="0069B4"/>
                </a:solidFill>
              </a:rPr>
              <a:t>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prstClr val="black"/>
                </a:solidFill>
              </a:rPr>
              <a:t>S’informer </a:t>
            </a:r>
            <a:r>
              <a:rPr lang="fr-FR" sz="1050" dirty="0">
                <a:solidFill>
                  <a:prstClr val="black"/>
                </a:solidFill>
              </a:rPr>
              <a:t>sur l’hygiène de vie à adopter pour maintenir un équilibre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prstClr val="black"/>
                </a:solidFill>
              </a:rPr>
              <a:t>Acquérir et/ou renforcer ses connaissances sur les règles hygiéno-diététiques et pouvoir les appliquer de manière autonome dans votre quotidien</a:t>
            </a:r>
          </a:p>
          <a:p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 smtClean="0">
                <a:solidFill>
                  <a:srgbClr val="0069B4"/>
                </a:solidFill>
              </a:rPr>
              <a:t>Animateurs</a:t>
            </a:r>
            <a:r>
              <a:rPr lang="fr-FR" sz="1050" b="1" dirty="0" smtClean="0">
                <a:solidFill>
                  <a:srgbClr val="0069B4"/>
                </a:solidFill>
              </a:rPr>
              <a:t> : </a:t>
            </a:r>
          </a:p>
          <a:p>
            <a:r>
              <a:rPr lang="fr-FR" sz="1050" dirty="0" smtClean="0">
                <a:solidFill>
                  <a:prstClr val="black"/>
                </a:solidFill>
              </a:rPr>
              <a:t>Diététicienne</a:t>
            </a:r>
            <a:r>
              <a:rPr lang="fr-FR" sz="1050" dirty="0">
                <a:solidFill>
                  <a:prstClr val="black"/>
                </a:solidFill>
              </a:rPr>
              <a:t>, infirmiers, Médecin psychiatre, ergothérapeute, </a:t>
            </a:r>
            <a:r>
              <a:rPr lang="fr-FR" sz="1050" dirty="0" smtClean="0">
                <a:solidFill>
                  <a:prstClr val="black"/>
                </a:solidFill>
              </a:rPr>
              <a:t>éducateur </a:t>
            </a:r>
            <a:r>
              <a:rPr lang="fr-FR" sz="1050" dirty="0">
                <a:solidFill>
                  <a:prstClr val="black"/>
                </a:solidFill>
              </a:rPr>
              <a:t>technique spécialisé, moniteur d’atelier, Médiatrice de Santé </a:t>
            </a:r>
            <a:r>
              <a:rPr lang="fr-FR" sz="1050" dirty="0" smtClean="0">
                <a:solidFill>
                  <a:prstClr val="black"/>
                </a:solidFill>
              </a:rPr>
              <a:t>Paire</a:t>
            </a:r>
          </a:p>
          <a:p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 smtClean="0">
                <a:solidFill>
                  <a:srgbClr val="0069B4"/>
                </a:solidFill>
              </a:rPr>
              <a:t>Référents</a:t>
            </a:r>
            <a:r>
              <a:rPr lang="fr-FR" sz="1050" b="1" dirty="0" smtClean="0">
                <a:solidFill>
                  <a:srgbClr val="0069B4"/>
                </a:solidFill>
              </a:rPr>
              <a:t> </a:t>
            </a:r>
            <a:r>
              <a:rPr lang="fr-FR" sz="1050" b="1" dirty="0">
                <a:solidFill>
                  <a:srgbClr val="0069B4"/>
                </a:solidFill>
              </a:rPr>
              <a:t>: </a:t>
            </a:r>
          </a:p>
          <a:p>
            <a:endParaRPr lang="fr-FR" sz="1050" dirty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0261385" y="1573240"/>
            <a:ext cx="1772505" cy="4131900"/>
          </a:xfrm>
          <a:prstGeom prst="rect">
            <a:avLst/>
          </a:prstGeom>
          <a:solidFill>
            <a:srgbClr val="EEF4CB"/>
          </a:solidFill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prstClr val="black"/>
                </a:solidFill>
              </a:rPr>
              <a:t> </a:t>
            </a:r>
            <a:r>
              <a:rPr lang="fr-FR" sz="1050" dirty="0">
                <a:solidFill>
                  <a:prstClr val="black"/>
                </a:solidFill>
              </a:rPr>
              <a:t>&gt; </a:t>
            </a:r>
            <a:r>
              <a:rPr lang="fr-FR" sz="1050" dirty="0" smtClean="0">
                <a:solidFill>
                  <a:prstClr val="black"/>
                </a:solidFill>
              </a:rPr>
              <a:t>5 séances </a:t>
            </a:r>
            <a:r>
              <a:rPr lang="fr-FR" sz="1050" dirty="0">
                <a:solidFill>
                  <a:prstClr val="black"/>
                </a:solidFill>
              </a:rPr>
              <a:t>(groupe)</a:t>
            </a:r>
          </a:p>
          <a:p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 smtClean="0">
                <a:solidFill>
                  <a:srgbClr val="AFCA0B"/>
                </a:solidFill>
              </a:rPr>
              <a:t>Objectifs</a:t>
            </a:r>
            <a:r>
              <a:rPr lang="fr-FR" sz="1050" b="1" dirty="0" smtClean="0">
                <a:solidFill>
                  <a:srgbClr val="AFCA0B"/>
                </a:solidFill>
              </a:rPr>
              <a:t> :</a:t>
            </a:r>
            <a:endParaRPr lang="fr-FR" sz="1050" b="1" dirty="0" smtClean="0">
              <a:solidFill>
                <a:prstClr val="black"/>
              </a:solidFill>
            </a:endParaRPr>
          </a:p>
          <a:p>
            <a:pPr marL="85725" lvl="0" indent="-85725">
              <a:buFont typeface="Arial" panose="020B0604020202020204" pitchFamily="34" charset="0"/>
              <a:buChar char="•"/>
            </a:pPr>
            <a:r>
              <a:rPr lang="fr-FR" sz="1050" dirty="0" smtClean="0"/>
              <a:t>Ce programme vise à  accompagner les personnes en surpoids et obeses, ayant un trouble psychique, vers la compréhension des règles diététiques et l’impact sur la santé.</a:t>
            </a:r>
            <a:endParaRPr lang="fr-FR" sz="1050" b="1" dirty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b="1" dirty="0" smtClean="0">
              <a:solidFill>
                <a:prstClr val="black"/>
              </a:solidFill>
            </a:endParaRPr>
          </a:p>
          <a:p>
            <a:endParaRPr lang="fr-FR" sz="1050" b="1" dirty="0" smtClean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b="1" dirty="0">
              <a:solidFill>
                <a:prstClr val="black"/>
              </a:solidFill>
            </a:endParaRPr>
          </a:p>
          <a:p>
            <a:r>
              <a:rPr lang="fr-FR" sz="1050" b="1" u="sng" dirty="0" smtClean="0">
                <a:solidFill>
                  <a:srgbClr val="AFCA0B"/>
                </a:solidFill>
              </a:rPr>
              <a:t>Animateurs</a:t>
            </a:r>
            <a:r>
              <a:rPr lang="fr-FR" sz="1050" b="1" dirty="0" smtClean="0">
                <a:solidFill>
                  <a:srgbClr val="AFCA0B"/>
                </a:solidFill>
              </a:rPr>
              <a:t> :</a:t>
            </a:r>
            <a:endParaRPr lang="fr-FR" sz="1050" b="1" dirty="0">
              <a:solidFill>
                <a:prstClr val="black"/>
              </a:solidFill>
            </a:endParaRPr>
          </a:p>
          <a:p>
            <a:r>
              <a:rPr lang="fr-FR" sz="1050" dirty="0" smtClean="0">
                <a:solidFill>
                  <a:prstClr val="black"/>
                </a:solidFill>
              </a:rPr>
              <a:t>Infirmiers</a:t>
            </a:r>
            <a:r>
              <a:rPr lang="fr-FR" sz="1050" dirty="0">
                <a:solidFill>
                  <a:prstClr val="black"/>
                </a:solidFill>
              </a:rPr>
              <a:t>, </a:t>
            </a:r>
            <a:r>
              <a:rPr lang="fr-FR" sz="1050" dirty="0" smtClean="0">
                <a:solidFill>
                  <a:prstClr val="black"/>
                </a:solidFill>
              </a:rPr>
              <a:t>Diététicien, ergothérapeute, médecin psychiatre</a:t>
            </a:r>
            <a:endParaRPr lang="fr-FR" sz="1050" dirty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  <a:p>
            <a:r>
              <a:rPr lang="fr-FR" sz="1050" b="1" u="sng" dirty="0" smtClean="0">
                <a:solidFill>
                  <a:srgbClr val="AFCA0B"/>
                </a:solidFill>
              </a:rPr>
              <a:t>Référents</a:t>
            </a:r>
            <a:r>
              <a:rPr lang="fr-FR" sz="1050" b="1" dirty="0" smtClean="0">
                <a:solidFill>
                  <a:srgbClr val="AFCA0B"/>
                </a:solidFill>
              </a:rPr>
              <a:t> :</a:t>
            </a:r>
            <a:endParaRPr lang="fr-FR" sz="1050" dirty="0">
              <a:solidFill>
                <a:prstClr val="black"/>
              </a:solidFill>
            </a:endParaRPr>
          </a:p>
          <a:p>
            <a:endParaRPr lang="fr-FR" sz="1050" dirty="0" smtClean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  <a:p>
            <a:endParaRPr lang="fr-FR" sz="1050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06975" y="5877272"/>
            <a:ext cx="8026917" cy="899160"/>
          </a:xfrm>
          <a:prstGeom prst="rect">
            <a:avLst/>
          </a:prstGeom>
          <a:solidFill>
            <a:srgbClr val="0069B4">
              <a:alpha val="5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081134" y="5797716"/>
            <a:ext cx="53175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prstClr val="white"/>
                </a:solidFill>
              </a:rPr>
              <a:t>Pour toute demande d’information ou pour participer au programme d’ETP, </a:t>
            </a:r>
            <a:r>
              <a:rPr lang="fr-FR" sz="1200" b="1" dirty="0">
                <a:solidFill>
                  <a:srgbClr val="0069B4"/>
                </a:solidFill>
              </a:rPr>
              <a:t>contactez-nous ! </a:t>
            </a:r>
          </a:p>
          <a:p>
            <a:r>
              <a:rPr lang="fr-FR" sz="1200" b="1" dirty="0">
                <a:solidFill>
                  <a:prstClr val="white"/>
                </a:solidFill>
              </a:rPr>
              <a:t>     &gt; Par mail : C2RP: </a:t>
            </a:r>
            <a:r>
              <a:rPr lang="fr-FR" sz="1200" b="1" dirty="0" smtClean="0">
                <a:solidFill>
                  <a:prstClr val="white"/>
                </a:solidFill>
                <a:hlinkClick r:id="rId3"/>
              </a:rPr>
              <a:t>benedicte.gravelat@ugecam.assurance-maladie.fr</a:t>
            </a:r>
            <a:r>
              <a:rPr lang="fr-FR" sz="1200" b="1" dirty="0" smtClean="0">
                <a:solidFill>
                  <a:prstClr val="white"/>
                </a:solidFill>
              </a:rPr>
              <a:t> </a:t>
            </a:r>
            <a:endParaRPr lang="fr-FR" sz="1200" b="1" dirty="0">
              <a:solidFill>
                <a:prstClr val="white"/>
              </a:solidFill>
            </a:endParaRPr>
          </a:p>
          <a:p>
            <a:r>
              <a:rPr lang="fr-FR" sz="1200" b="1" dirty="0">
                <a:solidFill>
                  <a:prstClr val="white"/>
                </a:solidFill>
              </a:rPr>
              <a:t>                           CRPS : </a:t>
            </a:r>
            <a:r>
              <a:rPr lang="fr-FR" sz="1200" b="1" dirty="0" smtClean="0">
                <a:solidFill>
                  <a:prstClr val="white"/>
                </a:solidFill>
                <a:hlinkClick r:id="rId4"/>
              </a:rPr>
              <a:t>celine.pauly@ugecam.assurance-maladie.fr</a:t>
            </a:r>
            <a:r>
              <a:rPr lang="fr-FR" sz="1200" b="1" dirty="0" smtClean="0">
                <a:solidFill>
                  <a:prstClr val="white"/>
                </a:solidFill>
              </a:rPr>
              <a:t>  </a:t>
            </a:r>
          </a:p>
          <a:p>
            <a:r>
              <a:rPr lang="fr-FR" sz="1200" b="1" dirty="0" smtClean="0">
                <a:solidFill>
                  <a:prstClr val="white"/>
                </a:solidFill>
              </a:rPr>
              <a:t>&gt; </a:t>
            </a:r>
            <a:r>
              <a:rPr lang="fr-FR" sz="1200" b="1" dirty="0">
                <a:solidFill>
                  <a:prstClr val="white"/>
                </a:solidFill>
              </a:rPr>
              <a:t>Par téléphone : 05 56 16 36 90 ou 05 56 16 37 10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9609241" y="5982382"/>
            <a:ext cx="2601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prstClr val="white"/>
                </a:solidFill>
              </a:rPr>
              <a:t>Centre de la Tour de </a:t>
            </a:r>
            <a:r>
              <a:rPr lang="fr-FR" sz="1200" b="1" dirty="0" err="1">
                <a:solidFill>
                  <a:prstClr val="white"/>
                </a:solidFill>
              </a:rPr>
              <a:t>Gassies</a:t>
            </a:r>
            <a:endParaRPr lang="fr-FR" sz="1200" b="1" dirty="0">
              <a:solidFill>
                <a:prstClr val="white"/>
              </a:solidFill>
            </a:endParaRPr>
          </a:p>
          <a:p>
            <a:r>
              <a:rPr lang="fr-FR" sz="1200" b="1" dirty="0">
                <a:solidFill>
                  <a:prstClr val="white"/>
                </a:solidFill>
              </a:rPr>
              <a:t>Rue de la Tour de </a:t>
            </a:r>
            <a:r>
              <a:rPr lang="fr-FR" sz="1200" b="1" dirty="0" err="1">
                <a:solidFill>
                  <a:prstClr val="white"/>
                </a:solidFill>
              </a:rPr>
              <a:t>Gassies</a:t>
            </a:r>
            <a:endParaRPr lang="fr-FR" sz="1200" b="1" dirty="0">
              <a:solidFill>
                <a:prstClr val="white"/>
              </a:solidFill>
            </a:endParaRPr>
          </a:p>
          <a:p>
            <a:r>
              <a:rPr lang="fr-FR" sz="1200" b="1" dirty="0">
                <a:solidFill>
                  <a:prstClr val="white"/>
                </a:solidFill>
              </a:rPr>
              <a:t>33523 BRUGES Cedex</a:t>
            </a:r>
          </a:p>
          <a:p>
            <a:r>
              <a:rPr lang="fr-FR" sz="1200" b="1" dirty="0">
                <a:solidFill>
                  <a:prstClr val="white"/>
                </a:solidFill>
              </a:rPr>
              <a:t> </a:t>
            </a:r>
          </a:p>
        </p:txBody>
      </p:sp>
      <p:cxnSp>
        <p:nvCxnSpPr>
          <p:cNvPr id="28" name="Connecteur droit 27"/>
          <p:cNvCxnSpPr/>
          <p:nvPr/>
        </p:nvCxnSpPr>
        <p:spPr>
          <a:xfrm>
            <a:off x="9562214" y="5982382"/>
            <a:ext cx="0" cy="68698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94" y="295376"/>
            <a:ext cx="1887311" cy="54096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492" y="228238"/>
            <a:ext cx="1537478" cy="68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37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539</Words>
  <Application>Microsoft Office PowerPoint</Application>
  <PresentationFormat>Grand écran</PresentationFormat>
  <Paragraphs>98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Company>Cnam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ROLLAND JULIE (UGECAM AQUITAINE)</dc:creator>
  <cp:lastModifiedBy>LHOMMEDE IMANE (UGECAM AQUITAINE)</cp:lastModifiedBy>
  <cp:revision>36</cp:revision>
  <dcterms:created xsi:type="dcterms:W3CDTF">2024-05-28T11:13:45Z</dcterms:created>
  <dcterms:modified xsi:type="dcterms:W3CDTF">2025-04-04T09:19:56Z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